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notesMasterIdLst>
    <p:notesMasterId r:id="rId38"/>
  </p:notesMasterIdLst>
  <p:sldIdLst>
    <p:sldId id="316" r:id="rId2"/>
    <p:sldId id="258" r:id="rId3"/>
    <p:sldId id="259" r:id="rId4"/>
    <p:sldId id="313" r:id="rId5"/>
    <p:sldId id="260" r:id="rId6"/>
    <p:sldId id="301" r:id="rId7"/>
    <p:sldId id="261" r:id="rId8"/>
    <p:sldId id="262" r:id="rId9"/>
    <p:sldId id="265" r:id="rId10"/>
    <p:sldId id="320" r:id="rId11"/>
    <p:sldId id="302" r:id="rId12"/>
    <p:sldId id="303" r:id="rId13"/>
    <p:sldId id="304" r:id="rId14"/>
    <p:sldId id="305" r:id="rId15"/>
    <p:sldId id="307" r:id="rId16"/>
    <p:sldId id="309" r:id="rId17"/>
    <p:sldId id="323" r:id="rId18"/>
    <p:sldId id="325" r:id="rId19"/>
    <p:sldId id="327" r:id="rId20"/>
    <p:sldId id="267" r:id="rId21"/>
    <p:sldId id="314" r:id="rId22"/>
    <p:sldId id="270" r:id="rId23"/>
    <p:sldId id="271" r:id="rId24"/>
    <p:sldId id="319" r:id="rId25"/>
    <p:sldId id="336" r:id="rId26"/>
    <p:sldId id="337" r:id="rId27"/>
    <p:sldId id="338" r:id="rId28"/>
    <p:sldId id="339" r:id="rId29"/>
    <p:sldId id="341" r:id="rId30"/>
    <p:sldId id="342" r:id="rId31"/>
    <p:sldId id="343" r:id="rId32"/>
    <p:sldId id="346" r:id="rId33"/>
    <p:sldId id="347" r:id="rId34"/>
    <p:sldId id="348" r:id="rId35"/>
    <p:sldId id="349" r:id="rId36"/>
    <p:sldId id="350"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660"/>
  </p:normalViewPr>
  <p:slideViewPr>
    <p:cSldViewPr>
      <p:cViewPr varScale="1">
        <p:scale>
          <a:sx n="69" d="100"/>
          <a:sy n="69" d="100"/>
        </p:scale>
        <p:origin x="5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461F4-B07F-4DD2-AF75-6BEABE643C82}" type="datetimeFigureOut">
              <a:rPr lang="tr-TR" smtClean="0"/>
              <a:pPr/>
              <a:t>5.01.2021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6018F-0E5C-44A5-8A14-F346A0F83F8A}" type="slidenum">
              <a:rPr lang="tr-TR" smtClean="0"/>
              <a:pPr/>
              <a:t>‹#›</a:t>
            </a:fld>
            <a:endParaRPr lang="tr-TR"/>
          </a:p>
        </p:txBody>
      </p:sp>
    </p:spTree>
    <p:extLst>
      <p:ext uri="{BB962C8B-B14F-4D97-AF65-F5344CB8AC3E}">
        <p14:creationId xmlns:p14="http://schemas.microsoft.com/office/powerpoint/2010/main" val="144788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26018F-0E5C-44A5-8A14-F346A0F83F8A}" type="slidenum">
              <a:rPr lang="tr-TR" smtClean="0"/>
              <a:pPr/>
              <a:t>2</a:t>
            </a:fld>
            <a:endParaRPr lang="tr-TR"/>
          </a:p>
        </p:txBody>
      </p:sp>
    </p:spTree>
    <p:extLst>
      <p:ext uri="{BB962C8B-B14F-4D97-AF65-F5344CB8AC3E}">
        <p14:creationId xmlns:p14="http://schemas.microsoft.com/office/powerpoint/2010/main" val="29187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A26018F-0E5C-44A5-8A14-F346A0F83F8A}"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A3B94ED-53D1-41AE-89FA-9DCD9B9DA3C7}" type="datetimeFigureOut">
              <a:rPr lang="tr-TR" smtClean="0"/>
              <a:pPr/>
              <a:t>5.01.2021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D8BEC0-4141-4B21-BFEA-D1706DF4FC60}" type="slidenum">
              <a:rPr lang="tr-TR" smtClean="0"/>
              <a:pPr/>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A3B94ED-53D1-41AE-89FA-9DCD9B9DA3C7}" type="datetimeFigureOut">
              <a:rPr lang="tr-TR" smtClean="0"/>
              <a:pPr/>
              <a:t>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8BEC0-4141-4B21-BFEA-D1706DF4FC60}" type="slidenum">
              <a:rPr lang="tr-TR" smtClean="0"/>
              <a:pPr/>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A3B94ED-53D1-41AE-89FA-9DCD9B9DA3C7}" type="datetimeFigureOut">
              <a:rPr lang="tr-TR" smtClean="0"/>
              <a:pPr/>
              <a:t>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8BEC0-4141-4B21-BFEA-D1706DF4FC60}" type="slidenum">
              <a:rPr lang="tr-TR" smtClean="0"/>
              <a:pPr/>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A3B94ED-53D1-41AE-89FA-9DCD9B9DA3C7}" type="datetimeFigureOut">
              <a:rPr lang="tr-TR" smtClean="0"/>
              <a:pPr/>
              <a:t>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8BEC0-4141-4B21-BFEA-D1706DF4FC60}" type="slidenum">
              <a:rPr lang="tr-TR" smtClean="0"/>
              <a:pPr/>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A3B94ED-53D1-41AE-89FA-9DCD9B9DA3C7}" type="datetimeFigureOut">
              <a:rPr lang="tr-TR" smtClean="0"/>
              <a:pPr/>
              <a:t>5.01.2021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8BEC0-4141-4B21-BFEA-D1706DF4FC6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3B94ED-53D1-41AE-89FA-9DCD9B9DA3C7}" type="datetimeFigureOut">
              <a:rPr lang="tr-TR" smtClean="0"/>
              <a:pPr/>
              <a:t>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8BEC0-4141-4B21-BFEA-D1706DF4FC60}"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A3B94ED-53D1-41AE-89FA-9DCD9B9DA3C7}" type="datetimeFigureOut">
              <a:rPr lang="tr-TR" smtClean="0"/>
              <a:pPr/>
              <a:t>5.01.2021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8BEC0-4141-4B21-BFEA-D1706DF4FC60}" type="slidenum">
              <a:rPr lang="tr-TR" smtClean="0"/>
              <a:pPr/>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A3B94ED-53D1-41AE-89FA-9DCD9B9DA3C7}" type="datetimeFigureOut">
              <a:rPr lang="tr-TR" smtClean="0"/>
              <a:pPr/>
              <a:t>5.01.2021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8BEC0-4141-4B21-BFEA-D1706DF4FC60}" type="slidenum">
              <a:rPr lang="tr-TR" smtClean="0"/>
              <a:pPr/>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B94ED-53D1-41AE-89FA-9DCD9B9DA3C7}" type="datetimeFigureOut">
              <a:rPr lang="tr-TR" smtClean="0"/>
              <a:pPr/>
              <a:t>5.01.2021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8BEC0-4141-4B21-BFEA-D1706DF4FC6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A3B94ED-53D1-41AE-89FA-9DCD9B9DA3C7}" type="datetimeFigureOut">
              <a:rPr lang="tr-TR" smtClean="0"/>
              <a:pPr/>
              <a:t>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8BEC0-4141-4B21-BFEA-D1706DF4FC6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A3B94ED-53D1-41AE-89FA-9DCD9B9DA3C7}" type="datetimeFigureOut">
              <a:rPr lang="tr-TR" smtClean="0"/>
              <a:pPr/>
              <a:t>5.01.2021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8BEC0-4141-4B21-BFEA-D1706DF4FC6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A3B94ED-53D1-41AE-89FA-9DCD9B9DA3C7}" type="datetimeFigureOut">
              <a:rPr lang="tr-TR" smtClean="0"/>
              <a:pPr/>
              <a:t>5.01.2021</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D8BEC0-4141-4B21-BFEA-D1706DF4FC6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14554"/>
            <a:ext cx="7745505" cy="4320481"/>
          </a:xfrm>
        </p:spPr>
        <p:txBody>
          <a:bodyPr>
            <a:normAutofit lnSpcReduction="10000"/>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lvl="1" algn="r"/>
            <a:r>
              <a:rPr lang="tr-TR" sz="2400" b="1" dirty="0">
                <a:latin typeface="Arial Black" pitchFamily="34" charset="0"/>
              </a:rPr>
              <a:t>Sunucu: Psikolojik Danışman </a:t>
            </a:r>
          </a:p>
          <a:p>
            <a:pPr lvl="1" algn="r"/>
            <a:r>
              <a:rPr lang="tr-TR" sz="2400" b="1" dirty="0">
                <a:latin typeface="Arial Black" pitchFamily="34" charset="0"/>
              </a:rPr>
              <a:t>Gülcan ÇETİN</a:t>
            </a:r>
          </a:p>
          <a:p>
            <a:pPr lvl="1" algn="r"/>
            <a:endParaRPr lang="tr-TR" sz="2400" b="1" dirty="0">
              <a:latin typeface="Arial Black" pitchFamily="34" charset="0"/>
            </a:endParaRPr>
          </a:p>
        </p:txBody>
      </p:sp>
      <p:sp>
        <p:nvSpPr>
          <p:cNvPr id="3" name="Başlık 2"/>
          <p:cNvSpPr>
            <a:spLocks noGrp="1"/>
          </p:cNvSpPr>
          <p:nvPr>
            <p:ph type="title"/>
          </p:nvPr>
        </p:nvSpPr>
        <p:spPr>
          <a:xfrm>
            <a:off x="688491" y="1000108"/>
            <a:ext cx="7598285" cy="624298"/>
          </a:xfrm>
        </p:spPr>
        <p:txBody>
          <a:bodyPr/>
          <a:lstStyle/>
          <a:p>
            <a:r>
              <a:rPr lang="tr-TR" b="1" dirty="0">
                <a:solidFill>
                  <a:srgbClr val="FF0000"/>
                </a:solidFill>
                <a:latin typeface="Arial" pitchFamily="34" charset="0"/>
                <a:cs typeface="Arial" pitchFamily="34" charset="0"/>
              </a:rPr>
              <a:t>Meslek Seçimi</a:t>
            </a:r>
          </a:p>
        </p:txBody>
      </p:sp>
      <p:pic>
        <p:nvPicPr>
          <p:cNvPr id="4" name="Picture 2" descr="C:\Users\HP\Desktop\images.jpg"/>
          <p:cNvPicPr>
            <a:picLocks noChangeAspect="1" noChangeArrowheads="1"/>
          </p:cNvPicPr>
          <p:nvPr/>
        </p:nvPicPr>
        <p:blipFill>
          <a:blip r:embed="rId2"/>
          <a:srcRect/>
          <a:stretch>
            <a:fillRect/>
          </a:stretch>
        </p:blipFill>
        <p:spPr bwMode="auto">
          <a:xfrm>
            <a:off x="1285852" y="2214554"/>
            <a:ext cx="6572296" cy="3214710"/>
          </a:xfrm>
          <a:prstGeom prst="rect">
            <a:avLst/>
          </a:prstGeom>
          <a:noFill/>
        </p:spPr>
      </p:pic>
    </p:spTree>
    <p:extLst>
      <p:ext uri="{BB962C8B-B14F-4D97-AF65-F5344CB8AC3E}">
        <p14:creationId xmlns:p14="http://schemas.microsoft.com/office/powerpoint/2010/main" val="429032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b="1" dirty="0">
                <a:latin typeface="Arial" pitchFamily="34" charset="0"/>
                <a:cs typeface="Arial" pitchFamily="34" charset="0"/>
              </a:rPr>
              <a:t>Yetenekleriniz</a:t>
            </a:r>
          </a:p>
          <a:p>
            <a:pPr algn="just"/>
            <a:r>
              <a:rPr lang="tr-TR" b="1" dirty="0">
                <a:latin typeface="Arial" pitchFamily="34" charset="0"/>
                <a:cs typeface="Arial" pitchFamily="34" charset="0"/>
              </a:rPr>
              <a:t>Değerleriniz </a:t>
            </a:r>
          </a:p>
          <a:p>
            <a:pPr algn="just"/>
            <a:r>
              <a:rPr lang="tr-TR" b="1" dirty="0">
                <a:latin typeface="Arial" pitchFamily="34" charset="0"/>
                <a:cs typeface="Arial" pitchFamily="34" charset="0"/>
              </a:rPr>
              <a:t>İlgileriniz </a:t>
            </a:r>
          </a:p>
          <a:p>
            <a:pPr algn="just"/>
            <a:r>
              <a:rPr lang="tr-TR" b="1" dirty="0">
                <a:latin typeface="Arial" pitchFamily="34" charset="0"/>
                <a:cs typeface="Arial" pitchFamily="34" charset="0"/>
              </a:rPr>
              <a:t>Kişiliğiniz </a:t>
            </a:r>
          </a:p>
          <a:p>
            <a:pPr algn="just"/>
            <a:r>
              <a:rPr lang="tr-TR" b="1" dirty="0">
                <a:latin typeface="Arial" pitchFamily="34" charset="0"/>
                <a:cs typeface="Arial" pitchFamily="34" charset="0"/>
              </a:rPr>
              <a:t>Fiziksel Özellikleriniz</a:t>
            </a:r>
          </a:p>
          <a:p>
            <a:pPr algn="just"/>
            <a:r>
              <a:rPr lang="tr-TR" b="1" dirty="0">
                <a:latin typeface="Arial" pitchFamily="34" charset="0"/>
                <a:cs typeface="Arial" pitchFamily="34" charset="0"/>
              </a:rPr>
              <a:t>Beklentileriniz </a:t>
            </a:r>
          </a:p>
        </p:txBody>
      </p:sp>
      <p:sp>
        <p:nvSpPr>
          <p:cNvPr id="3" name="2 Başlık"/>
          <p:cNvSpPr>
            <a:spLocks noGrp="1"/>
          </p:cNvSpPr>
          <p:nvPr>
            <p:ph type="title"/>
          </p:nvPr>
        </p:nvSpPr>
        <p:spPr/>
        <p:txBody>
          <a:bodyPr/>
          <a:lstStyle/>
          <a:p>
            <a:r>
              <a:rPr lang="tr-TR" b="1" dirty="0">
                <a:solidFill>
                  <a:srgbClr val="FF0000"/>
                </a:solidFill>
                <a:latin typeface="Arial" pitchFamily="34" charset="0"/>
                <a:cs typeface="Arial" pitchFamily="34" charset="0"/>
              </a:rPr>
              <a:t>Kişiliğinizi Tanıyın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ClrTx/>
              <a:buFont typeface="Monotype Sorts"/>
              <a:buNone/>
            </a:pPr>
            <a:endParaRPr lang="tr-TR" b="1" dirty="0">
              <a:latin typeface="Arial" pitchFamily="34" charset="0"/>
              <a:cs typeface="Arial" pitchFamily="34" charset="0"/>
            </a:endParaRPr>
          </a:p>
          <a:p>
            <a:pPr algn="just">
              <a:buClrTx/>
              <a:buFont typeface="Monotype Sorts"/>
              <a:buNone/>
            </a:pPr>
            <a:endParaRPr lang="tr-TR" b="1" dirty="0">
              <a:latin typeface="Arial" pitchFamily="34" charset="0"/>
              <a:cs typeface="Arial" pitchFamily="34" charset="0"/>
            </a:endParaRPr>
          </a:p>
          <a:p>
            <a:pPr algn="just">
              <a:buClrTx/>
            </a:pPr>
            <a:r>
              <a:rPr lang="tr-TR" b="1" dirty="0">
                <a:latin typeface="Arial" pitchFamily="34" charset="0"/>
                <a:cs typeface="Arial" pitchFamily="34" charset="0"/>
              </a:rPr>
              <a:t>Yetenek, bir şeyi öğrenebilme, belli bir becerinin </a:t>
            </a:r>
          </a:p>
          <a:p>
            <a:pPr algn="just">
              <a:buClrTx/>
              <a:buFont typeface="Monotype Sorts"/>
              <a:buNone/>
            </a:pPr>
            <a:r>
              <a:rPr lang="tr-TR" b="1" dirty="0">
                <a:latin typeface="Arial" pitchFamily="34" charset="0"/>
                <a:cs typeface="Arial" pitchFamily="34" charset="0"/>
              </a:rPr>
              <a:t>veya bilginin öğretiminden yararlanabilme gücüdür.</a:t>
            </a:r>
          </a:p>
          <a:p>
            <a:pPr>
              <a:buClrTx/>
              <a:buFont typeface="Monotype Sorts"/>
              <a:buNone/>
            </a:pPr>
            <a:endParaRPr lang="tr-TR" sz="2400" dirty="0">
              <a:latin typeface="Comic Sans MS" pitchFamily="66" charset="0"/>
            </a:endParaRPr>
          </a:p>
          <a:p>
            <a:endParaRPr lang="tr-TR" dirty="0"/>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Yetenek Nedir ?</a:t>
            </a:r>
          </a:p>
        </p:txBody>
      </p:sp>
      <p:pic>
        <p:nvPicPr>
          <p:cNvPr id="5122" name="Picture 2" descr="C:\Users\HP\Desktop\103339.jpg"/>
          <p:cNvPicPr>
            <a:picLocks noChangeAspect="1" noChangeArrowheads="1"/>
          </p:cNvPicPr>
          <p:nvPr/>
        </p:nvPicPr>
        <p:blipFill>
          <a:blip r:embed="rId2"/>
          <a:srcRect/>
          <a:stretch>
            <a:fillRect/>
          </a:stretch>
        </p:blipFill>
        <p:spPr bwMode="auto">
          <a:xfrm>
            <a:off x="2500298" y="4214818"/>
            <a:ext cx="3786214" cy="18764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Mantıksal-Matematiksel Zeka</a:t>
            </a:r>
          </a:p>
          <a:p>
            <a:pPr algn="just"/>
            <a:r>
              <a:rPr lang="tr-TR" b="1" dirty="0">
                <a:latin typeface="Arial" pitchFamily="34" charset="0"/>
                <a:cs typeface="Arial" pitchFamily="34" charset="0"/>
              </a:rPr>
              <a:t>Görsel- Uzamsal Zeka</a:t>
            </a:r>
          </a:p>
          <a:p>
            <a:pPr algn="just"/>
            <a:r>
              <a:rPr lang="tr-TR" b="1" dirty="0">
                <a:latin typeface="Arial" pitchFamily="34" charset="0"/>
                <a:cs typeface="Arial" pitchFamily="34" charset="0"/>
              </a:rPr>
              <a:t>Müziksel-Ritmik Zeka</a:t>
            </a:r>
          </a:p>
          <a:p>
            <a:pPr algn="just"/>
            <a:r>
              <a:rPr lang="tr-TR" b="1" dirty="0">
                <a:latin typeface="Arial" pitchFamily="34" charset="0"/>
                <a:cs typeface="Arial" pitchFamily="34" charset="0"/>
              </a:rPr>
              <a:t>Bedensel- </a:t>
            </a:r>
            <a:r>
              <a:rPr lang="tr-TR" b="1" dirty="0" err="1">
                <a:latin typeface="Arial" pitchFamily="34" charset="0"/>
                <a:cs typeface="Arial" pitchFamily="34" charset="0"/>
              </a:rPr>
              <a:t>Kinestetik</a:t>
            </a:r>
            <a:r>
              <a:rPr lang="tr-TR" b="1" dirty="0">
                <a:latin typeface="Arial" pitchFamily="34" charset="0"/>
                <a:cs typeface="Arial" pitchFamily="34" charset="0"/>
              </a:rPr>
              <a:t> Zeka</a:t>
            </a:r>
          </a:p>
          <a:p>
            <a:pPr algn="just"/>
            <a:r>
              <a:rPr lang="tr-TR" b="1" dirty="0">
                <a:latin typeface="Arial" pitchFamily="34" charset="0"/>
                <a:cs typeface="Arial" pitchFamily="34" charset="0"/>
              </a:rPr>
              <a:t>İçsel Zeka</a:t>
            </a:r>
          </a:p>
          <a:p>
            <a:pPr algn="just"/>
            <a:r>
              <a:rPr lang="tr-TR" b="1" dirty="0">
                <a:latin typeface="Arial" pitchFamily="34" charset="0"/>
                <a:cs typeface="Arial" pitchFamily="34" charset="0"/>
              </a:rPr>
              <a:t>Doğacı Zeka</a:t>
            </a:r>
          </a:p>
          <a:p>
            <a:pPr algn="just"/>
            <a:r>
              <a:rPr lang="tr-TR" b="1" dirty="0">
                <a:latin typeface="Arial" pitchFamily="34" charset="0"/>
                <a:cs typeface="Arial" pitchFamily="34" charset="0"/>
              </a:rPr>
              <a:t>Sosyal Zeka</a:t>
            </a:r>
          </a:p>
          <a:p>
            <a:endParaRPr lang="tr-TR" b="1" dirty="0">
              <a:latin typeface="Arial" pitchFamily="34" charset="0"/>
              <a:cs typeface="Arial" pitchFamily="34" charset="0"/>
            </a:endParaRP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Yetenek Türleri</a:t>
            </a:r>
          </a:p>
        </p:txBody>
      </p:sp>
      <p:pic>
        <p:nvPicPr>
          <p:cNvPr id="6146" name="Picture 2" descr="C:\Users\HP\Desktop\Resim1.png"/>
          <p:cNvPicPr>
            <a:picLocks noChangeAspect="1" noChangeArrowheads="1"/>
          </p:cNvPicPr>
          <p:nvPr/>
        </p:nvPicPr>
        <p:blipFill>
          <a:blip r:embed="rId2"/>
          <a:srcRect/>
          <a:stretch>
            <a:fillRect/>
          </a:stretch>
        </p:blipFill>
        <p:spPr bwMode="auto">
          <a:xfrm>
            <a:off x="4714876" y="3429000"/>
            <a:ext cx="3767126" cy="27651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b="1" dirty="0">
                <a:latin typeface="Arial" pitchFamily="34" charset="0"/>
                <a:cs typeface="Arial" pitchFamily="34" charset="0"/>
              </a:rPr>
              <a:t> </a:t>
            </a:r>
          </a:p>
          <a:p>
            <a:pPr algn="just"/>
            <a:r>
              <a:rPr lang="tr-TR" b="1" dirty="0">
                <a:latin typeface="Arial" pitchFamily="34" charset="0"/>
                <a:cs typeface="Arial" pitchFamily="34" charset="0"/>
              </a:rPr>
              <a:t>Bu alan mantık, soyutlamalar, </a:t>
            </a:r>
            <a:r>
              <a:rPr lang="tr-TR" b="1" dirty="0" err="1">
                <a:latin typeface="Arial" pitchFamily="34" charset="0"/>
                <a:cs typeface="Arial" pitchFamily="34" charset="0"/>
              </a:rPr>
              <a:t>nedenleme</a:t>
            </a:r>
            <a:r>
              <a:rPr lang="tr-TR" b="1" dirty="0">
                <a:latin typeface="Arial" pitchFamily="34" charset="0"/>
                <a:cs typeface="Arial" pitchFamily="34" charset="0"/>
              </a:rPr>
              <a:t>, numaralar ve eleştirel düşünmeyle ilgilidir.</a:t>
            </a:r>
          </a:p>
        </p:txBody>
      </p:sp>
      <p:sp>
        <p:nvSpPr>
          <p:cNvPr id="2" name="1 Başlık"/>
          <p:cNvSpPr>
            <a:spLocks noGrp="1"/>
          </p:cNvSpPr>
          <p:nvPr>
            <p:ph type="title"/>
          </p:nvPr>
        </p:nvSpPr>
        <p:spPr/>
        <p:txBody>
          <a:bodyPr/>
          <a:lstStyle/>
          <a:p>
            <a:r>
              <a:rPr lang="tr-TR" sz="4800" b="1" dirty="0">
                <a:solidFill>
                  <a:srgbClr val="FF0000"/>
                </a:solidFill>
                <a:latin typeface="Arial" pitchFamily="34" charset="0"/>
                <a:cs typeface="Arial" pitchFamily="34" charset="0"/>
              </a:rPr>
              <a:t>Mantıksal-Matematiksel Zeka</a:t>
            </a:r>
          </a:p>
        </p:txBody>
      </p:sp>
      <p:pic>
        <p:nvPicPr>
          <p:cNvPr id="6146" name="Picture 2" descr="C:\Users\HP\Desktop\Matematik-Zeka.png"/>
          <p:cNvPicPr>
            <a:picLocks noChangeAspect="1" noChangeArrowheads="1"/>
          </p:cNvPicPr>
          <p:nvPr/>
        </p:nvPicPr>
        <p:blipFill>
          <a:blip r:embed="rId2"/>
          <a:srcRect/>
          <a:stretch>
            <a:fillRect/>
          </a:stretch>
        </p:blipFill>
        <p:spPr bwMode="auto">
          <a:xfrm>
            <a:off x="2000232" y="3786190"/>
            <a:ext cx="5214974" cy="20383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endParaRPr lang="tr-TR" b="1" dirty="0">
              <a:latin typeface="Arial" pitchFamily="34" charset="0"/>
              <a:cs typeface="Arial" pitchFamily="34" charset="0"/>
            </a:endParaRPr>
          </a:p>
          <a:p>
            <a:pPr algn="just"/>
            <a:r>
              <a:rPr lang="tr-TR" b="1" dirty="0">
                <a:latin typeface="Arial" pitchFamily="34" charset="0"/>
                <a:cs typeface="Arial" pitchFamily="34" charset="0"/>
              </a:rPr>
              <a:t>Bu alan kelimelerle konuşma veya yazma becerisiyle ilgilidir.</a:t>
            </a: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Görsel- Uzamsal Zeka</a:t>
            </a:r>
          </a:p>
        </p:txBody>
      </p:sp>
      <p:pic>
        <p:nvPicPr>
          <p:cNvPr id="7170" name="Picture 2" descr="C:\Users\HP\Desktop\61991157.png"/>
          <p:cNvPicPr>
            <a:picLocks noChangeAspect="1" noChangeArrowheads="1"/>
          </p:cNvPicPr>
          <p:nvPr/>
        </p:nvPicPr>
        <p:blipFill>
          <a:blip r:embed="rId2"/>
          <a:srcRect/>
          <a:stretch>
            <a:fillRect/>
          </a:stretch>
        </p:blipFill>
        <p:spPr bwMode="auto">
          <a:xfrm>
            <a:off x="2857488" y="3714752"/>
            <a:ext cx="3486161" cy="26574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99247" y="1624407"/>
            <a:ext cx="7745505" cy="2020617"/>
          </a:xfrm>
        </p:spPr>
        <p:txBody>
          <a:bodyPr/>
          <a:lstStyle/>
          <a:p>
            <a:pPr algn="just">
              <a:buNone/>
            </a:pPr>
            <a:endParaRPr lang="tr-TR" b="1" dirty="0">
              <a:latin typeface="Arial" pitchFamily="34" charset="0"/>
              <a:cs typeface="Arial" pitchFamily="34" charset="0"/>
            </a:endParaRPr>
          </a:p>
          <a:p>
            <a:pPr algn="just"/>
            <a:r>
              <a:rPr lang="tr-TR" b="1" dirty="0">
                <a:latin typeface="Arial" pitchFamily="34" charset="0"/>
                <a:cs typeface="Arial" pitchFamily="34" charset="0"/>
              </a:rPr>
              <a:t>Bireyin müzikle, müziksel ve ritimsel formlarla kendini ifade edebilme, müzik ritimlerini algılayabilme yetenekleridir.</a:t>
            </a:r>
          </a:p>
          <a:p>
            <a:endParaRPr lang="tr-TR" dirty="0"/>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Müziksel-Ritmik Zeka</a:t>
            </a:r>
          </a:p>
        </p:txBody>
      </p:sp>
      <p:pic>
        <p:nvPicPr>
          <p:cNvPr id="5" name="Picture 2" descr="F:\slayt\a85ef6b7-e44c-46d5-bdee-875a974907e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2" y="3284984"/>
            <a:ext cx="7358114" cy="321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Bir ürünü ortaya koymak, bir problemi çözmek, kendini ve duygularını ifade edebilmek için vücudun bir bölümünü veya tamamını kullanabilme yeteneğidir.</a:t>
            </a:r>
          </a:p>
        </p:txBody>
      </p:sp>
      <p:sp>
        <p:nvSpPr>
          <p:cNvPr id="2" name="1 Başlık"/>
          <p:cNvSpPr>
            <a:spLocks noGrp="1"/>
          </p:cNvSpPr>
          <p:nvPr>
            <p:ph type="title"/>
          </p:nvPr>
        </p:nvSpPr>
        <p:spPr/>
        <p:txBody>
          <a:bodyPr/>
          <a:lstStyle/>
          <a:p>
            <a:r>
              <a:rPr lang="tr-TR" sz="4800" b="1" dirty="0">
                <a:solidFill>
                  <a:srgbClr val="FF0000"/>
                </a:solidFill>
                <a:latin typeface="Arial" pitchFamily="34" charset="0"/>
                <a:cs typeface="Arial" pitchFamily="34" charset="0"/>
              </a:rPr>
              <a:t>Bedensel- </a:t>
            </a:r>
            <a:r>
              <a:rPr lang="tr-TR" sz="4800" b="1" dirty="0" err="1">
                <a:solidFill>
                  <a:srgbClr val="FF0000"/>
                </a:solidFill>
                <a:latin typeface="Arial" pitchFamily="34" charset="0"/>
                <a:cs typeface="Arial" pitchFamily="34" charset="0"/>
              </a:rPr>
              <a:t>Kinestetik</a:t>
            </a:r>
            <a:r>
              <a:rPr lang="tr-TR" sz="4800" b="1" dirty="0">
                <a:solidFill>
                  <a:srgbClr val="FF0000"/>
                </a:solidFill>
                <a:latin typeface="Arial" pitchFamily="34" charset="0"/>
                <a:cs typeface="Arial" pitchFamily="34" charset="0"/>
              </a:rPr>
              <a:t> Zeka</a:t>
            </a:r>
          </a:p>
        </p:txBody>
      </p:sp>
      <p:pic>
        <p:nvPicPr>
          <p:cNvPr id="9218" name="Picture 2" descr="C:\Users\HP\Desktop\body-smart.png"/>
          <p:cNvPicPr>
            <a:picLocks noChangeAspect="1" noChangeArrowheads="1"/>
          </p:cNvPicPr>
          <p:nvPr/>
        </p:nvPicPr>
        <p:blipFill>
          <a:blip r:embed="rId2"/>
          <a:srcRect/>
          <a:stretch>
            <a:fillRect/>
          </a:stretch>
        </p:blipFill>
        <p:spPr bwMode="auto">
          <a:xfrm>
            <a:off x="2285984" y="3857628"/>
            <a:ext cx="4303396" cy="22860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b="1" dirty="0">
                <a:latin typeface="Arial" pitchFamily="34" charset="0"/>
                <a:cs typeface="Arial" pitchFamily="34" charset="0"/>
              </a:rPr>
              <a:t>Kişinin kendisi hakkında sahip olduğu gerçek bilgi ve anlayış ile uyumlu davranışlar sergilemesi ve kendisini tanıma yeteneğidir.</a:t>
            </a:r>
          </a:p>
        </p:txBody>
      </p:sp>
      <p:sp>
        <p:nvSpPr>
          <p:cNvPr id="3" name="2 Başlık"/>
          <p:cNvSpPr>
            <a:spLocks noGrp="1"/>
          </p:cNvSpPr>
          <p:nvPr>
            <p:ph type="title"/>
          </p:nvPr>
        </p:nvSpPr>
        <p:spPr/>
        <p:txBody>
          <a:bodyPr/>
          <a:lstStyle/>
          <a:p>
            <a:r>
              <a:rPr lang="tr-TR" b="1" dirty="0">
                <a:solidFill>
                  <a:srgbClr val="FF0000"/>
                </a:solidFill>
                <a:latin typeface="Arial" pitchFamily="34" charset="0"/>
                <a:cs typeface="Arial" pitchFamily="34" charset="0"/>
              </a:rPr>
              <a:t>İçsel Zeka</a:t>
            </a:r>
          </a:p>
        </p:txBody>
      </p:sp>
      <p:pic>
        <p:nvPicPr>
          <p:cNvPr id="10242" name="Picture 2" descr="C:\Users\HP\Desktop\314.jpg"/>
          <p:cNvPicPr>
            <a:picLocks noChangeAspect="1" noChangeArrowheads="1"/>
          </p:cNvPicPr>
          <p:nvPr/>
        </p:nvPicPr>
        <p:blipFill>
          <a:blip r:embed="rId2"/>
          <a:srcRect/>
          <a:stretch>
            <a:fillRect/>
          </a:stretch>
        </p:blipFill>
        <p:spPr bwMode="auto">
          <a:xfrm>
            <a:off x="2500298" y="3643314"/>
            <a:ext cx="4217228" cy="235745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b="1" dirty="0">
                <a:latin typeface="Arial" pitchFamily="34" charset="0"/>
                <a:cs typeface="Arial" pitchFamily="34" charset="0"/>
              </a:rPr>
              <a:t>Doğayı tanıma ve anlama, yaşayan canlıları tanıma doğanın dengesini anlama, canlıları tanıma ve sınıflandırma yeteneğidir.</a:t>
            </a:r>
          </a:p>
        </p:txBody>
      </p:sp>
      <p:sp>
        <p:nvSpPr>
          <p:cNvPr id="3" name="2 Başlık"/>
          <p:cNvSpPr>
            <a:spLocks noGrp="1"/>
          </p:cNvSpPr>
          <p:nvPr>
            <p:ph type="title"/>
          </p:nvPr>
        </p:nvSpPr>
        <p:spPr/>
        <p:txBody>
          <a:bodyPr/>
          <a:lstStyle/>
          <a:p>
            <a:r>
              <a:rPr lang="tr-TR" b="1" dirty="0">
                <a:latin typeface="Arial" pitchFamily="34" charset="0"/>
                <a:cs typeface="Arial" pitchFamily="34" charset="0"/>
              </a:rPr>
              <a:t/>
            </a:r>
            <a:br>
              <a:rPr lang="tr-TR" b="1" dirty="0">
                <a:latin typeface="Arial" pitchFamily="34" charset="0"/>
                <a:cs typeface="Arial" pitchFamily="34" charset="0"/>
              </a:rPr>
            </a:br>
            <a:r>
              <a:rPr lang="tr-TR" b="1" dirty="0">
                <a:solidFill>
                  <a:srgbClr val="FF0000"/>
                </a:solidFill>
                <a:latin typeface="Arial" pitchFamily="34" charset="0"/>
                <a:cs typeface="Arial" pitchFamily="34" charset="0"/>
              </a:rPr>
              <a:t>Doğacı Zeka</a:t>
            </a:r>
            <a:r>
              <a:rPr lang="tr-TR" b="1" dirty="0">
                <a:latin typeface="Arial" pitchFamily="34" charset="0"/>
                <a:cs typeface="Arial" pitchFamily="34" charset="0"/>
              </a:rPr>
              <a:t/>
            </a:r>
            <a:br>
              <a:rPr lang="tr-TR" b="1" dirty="0">
                <a:latin typeface="Arial" pitchFamily="34" charset="0"/>
                <a:cs typeface="Arial" pitchFamily="34" charset="0"/>
              </a:rPr>
            </a:br>
            <a:endParaRPr lang="tr-TR" dirty="0"/>
          </a:p>
        </p:txBody>
      </p:sp>
      <p:pic>
        <p:nvPicPr>
          <p:cNvPr id="5" name="Picture 2" descr="F:\slayt\meslee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3563711"/>
            <a:ext cx="7143800" cy="3249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b="1" dirty="0">
                <a:latin typeface="Arial" pitchFamily="34" charset="0"/>
                <a:cs typeface="Arial" pitchFamily="34" charset="0"/>
              </a:rPr>
              <a:t>Bireyin çevresindeki kişilerin isteklerini, duygularını ve ihtiyaçlarını anlama,yorumlama ve kişilerle etkili iletişim kurabilme yeteneğidir.</a:t>
            </a:r>
          </a:p>
        </p:txBody>
      </p:sp>
      <p:sp>
        <p:nvSpPr>
          <p:cNvPr id="3" name="2 Başlık"/>
          <p:cNvSpPr>
            <a:spLocks noGrp="1"/>
          </p:cNvSpPr>
          <p:nvPr>
            <p:ph type="title"/>
          </p:nvPr>
        </p:nvSpPr>
        <p:spPr/>
        <p:txBody>
          <a:bodyPr/>
          <a:lstStyle/>
          <a:p>
            <a:r>
              <a:rPr lang="tr-TR" b="1" dirty="0">
                <a:latin typeface="Arial" pitchFamily="34" charset="0"/>
                <a:cs typeface="Arial" pitchFamily="34" charset="0"/>
              </a:rPr>
              <a:t/>
            </a:r>
            <a:br>
              <a:rPr lang="tr-TR" b="1" dirty="0">
                <a:latin typeface="Arial" pitchFamily="34" charset="0"/>
                <a:cs typeface="Arial" pitchFamily="34" charset="0"/>
              </a:rPr>
            </a:br>
            <a:r>
              <a:rPr lang="tr-TR" b="1" dirty="0">
                <a:solidFill>
                  <a:srgbClr val="FF0000"/>
                </a:solidFill>
                <a:latin typeface="Arial" pitchFamily="34" charset="0"/>
                <a:cs typeface="Arial" pitchFamily="34" charset="0"/>
              </a:rPr>
              <a:t>Sosyal Zeka</a:t>
            </a:r>
            <a:r>
              <a:rPr lang="tr-TR" b="1" dirty="0">
                <a:latin typeface="Arial" pitchFamily="34" charset="0"/>
                <a:cs typeface="Arial" pitchFamily="34" charset="0"/>
              </a:rPr>
              <a:t/>
            </a:r>
            <a:br>
              <a:rPr lang="tr-TR" b="1" dirty="0">
                <a:latin typeface="Arial" pitchFamily="34" charset="0"/>
                <a:cs typeface="Arial" pitchFamily="34" charset="0"/>
              </a:rPr>
            </a:br>
            <a:endParaRPr lang="tr-TR" dirty="0"/>
          </a:p>
        </p:txBody>
      </p:sp>
      <p:pic>
        <p:nvPicPr>
          <p:cNvPr id="12290" name="Picture 2" descr="C:\Users\HP\Desktop\images (1).jpg"/>
          <p:cNvPicPr>
            <a:picLocks noChangeAspect="1" noChangeArrowheads="1"/>
          </p:cNvPicPr>
          <p:nvPr/>
        </p:nvPicPr>
        <p:blipFill>
          <a:blip r:embed="rId2"/>
          <a:srcRect/>
          <a:stretch>
            <a:fillRect/>
          </a:stretch>
        </p:blipFill>
        <p:spPr bwMode="auto">
          <a:xfrm>
            <a:off x="2714612" y="3571876"/>
            <a:ext cx="3286148" cy="25467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İnsanlara yararlı, mal yada hizmet üretmek ve karşılığında para kazanmak için yapılan, belirli bir eğitimle kazanılan sistemli bilgi ve becerilere dayalı, kuralları toplumca belirlenmiş etkinlikler bütünüdür.</a:t>
            </a: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Meslek Tanımı</a:t>
            </a:r>
          </a:p>
        </p:txBody>
      </p:sp>
      <p:pic>
        <p:nvPicPr>
          <p:cNvPr id="1026" name="Picture 2" descr="C:\Users\HP\Desktop\21091853_kucuk760_meslek.jpg"/>
          <p:cNvPicPr>
            <a:picLocks noChangeAspect="1" noChangeArrowheads="1"/>
          </p:cNvPicPr>
          <p:nvPr/>
        </p:nvPicPr>
        <p:blipFill>
          <a:blip r:embed="rId3"/>
          <a:srcRect/>
          <a:stretch>
            <a:fillRect/>
          </a:stretch>
        </p:blipFill>
        <p:spPr bwMode="auto">
          <a:xfrm>
            <a:off x="2500298" y="4143380"/>
            <a:ext cx="3929090" cy="20711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Meslek faaliyetlerinin sonunda beklenen doyumdur.</a:t>
            </a:r>
            <a:endParaRPr lang="en-US" b="1" dirty="0">
              <a:latin typeface="Arial" pitchFamily="34" charset="0"/>
              <a:cs typeface="Arial" pitchFamily="34" charset="0"/>
            </a:endParaRPr>
          </a:p>
          <a:p>
            <a:endParaRPr lang="tr-TR" dirty="0"/>
          </a:p>
        </p:txBody>
      </p:sp>
      <p:sp>
        <p:nvSpPr>
          <p:cNvPr id="2" name="1 Başlık"/>
          <p:cNvSpPr>
            <a:spLocks noGrp="1"/>
          </p:cNvSpPr>
          <p:nvPr>
            <p:ph type="title"/>
          </p:nvPr>
        </p:nvSpPr>
        <p:spPr/>
        <p:txBody>
          <a:bodyPr>
            <a:normAutofit fontScale="90000"/>
          </a:bodyPr>
          <a:lstStyle/>
          <a:p>
            <a:r>
              <a:rPr lang="tr-TR" dirty="0"/>
              <a:t> </a:t>
            </a:r>
            <a:br>
              <a:rPr lang="tr-TR" dirty="0"/>
            </a:br>
            <a:r>
              <a:rPr lang="tr-TR" sz="6000" b="1" dirty="0">
                <a:solidFill>
                  <a:srgbClr val="FF0000"/>
                </a:solidFill>
                <a:latin typeface="Arial" pitchFamily="34" charset="0"/>
                <a:cs typeface="Arial" pitchFamily="34" charset="0"/>
              </a:rPr>
              <a:t>Değer Nedir ?  </a:t>
            </a:r>
            <a:r>
              <a:rPr lang="tr-TR" dirty="0"/>
              <a:t> </a:t>
            </a:r>
            <a:br>
              <a:rPr lang="tr-TR" dirty="0"/>
            </a:br>
            <a:endParaRPr lang="tr-TR" dirty="0"/>
          </a:p>
        </p:txBody>
      </p:sp>
      <p:pic>
        <p:nvPicPr>
          <p:cNvPr id="2050" name="Picture 2" descr="F:\slayt\haber-sxnmxe5pagj0ahrkzgztqkl8x6s7qrvfmlcig6ojg5z83j9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22" y="3286124"/>
            <a:ext cx="4132511" cy="2980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ClrTx/>
            </a:pPr>
            <a:r>
              <a:rPr lang="tr-TR" b="1" dirty="0">
                <a:latin typeface="Arial" pitchFamily="34" charset="0"/>
                <a:cs typeface="Arial" pitchFamily="34" charset="0"/>
              </a:rPr>
              <a:t>Kolay İş Bulabilme</a:t>
            </a:r>
          </a:p>
          <a:p>
            <a:pPr algn="just">
              <a:buClrTx/>
            </a:pPr>
            <a:r>
              <a:rPr lang="tr-TR" b="1" dirty="0">
                <a:latin typeface="Arial" pitchFamily="34" charset="0"/>
                <a:cs typeface="Arial" pitchFamily="34" charset="0"/>
              </a:rPr>
              <a:t>Kazanç</a:t>
            </a:r>
          </a:p>
          <a:p>
            <a:pPr algn="just">
              <a:buClrTx/>
            </a:pPr>
            <a:r>
              <a:rPr lang="tr-TR" b="1" dirty="0">
                <a:latin typeface="Arial" pitchFamily="34" charset="0"/>
                <a:cs typeface="Arial" pitchFamily="34" charset="0"/>
              </a:rPr>
              <a:t>Değişiklik</a:t>
            </a:r>
          </a:p>
          <a:p>
            <a:pPr algn="just">
              <a:buClrTx/>
            </a:pPr>
            <a:r>
              <a:rPr lang="tr-TR" b="1" dirty="0">
                <a:latin typeface="Arial" pitchFamily="34" charset="0"/>
                <a:cs typeface="Arial" pitchFamily="34" charset="0"/>
              </a:rPr>
              <a:t>Yarışma</a:t>
            </a:r>
          </a:p>
          <a:p>
            <a:pPr algn="just">
              <a:buClrTx/>
            </a:pPr>
            <a:r>
              <a:rPr lang="tr-TR" b="1" dirty="0">
                <a:latin typeface="Arial" pitchFamily="34" charset="0"/>
                <a:cs typeface="Arial" pitchFamily="34" charset="0"/>
              </a:rPr>
              <a:t>Bağımsızlık</a:t>
            </a:r>
          </a:p>
          <a:p>
            <a:pPr algn="just">
              <a:buClrTx/>
            </a:pPr>
            <a:r>
              <a:rPr lang="tr-TR" b="1" dirty="0">
                <a:latin typeface="Arial" pitchFamily="34" charset="0"/>
                <a:cs typeface="Arial" pitchFamily="34" charset="0"/>
              </a:rPr>
              <a:t>Adını Duyurabilme</a:t>
            </a:r>
          </a:p>
          <a:p>
            <a:endParaRPr lang="tr-TR" dirty="0"/>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Değerler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Kişinin  bir zorunluluk olmadan herhangi bir şeyi </a:t>
            </a:r>
          </a:p>
          <a:p>
            <a:pPr algn="just">
              <a:buNone/>
            </a:pPr>
            <a:r>
              <a:rPr lang="tr-TR" b="1" dirty="0">
                <a:latin typeface="Arial" pitchFamily="34" charset="0"/>
                <a:cs typeface="Arial" pitchFamily="34" charset="0"/>
              </a:rPr>
              <a:t>yapmaktan hoşlandığı, onu yaparken mutlu olduğu </a:t>
            </a:r>
          </a:p>
          <a:p>
            <a:pPr algn="just">
              <a:buNone/>
            </a:pPr>
            <a:r>
              <a:rPr lang="tr-TR" b="1" dirty="0">
                <a:latin typeface="Arial" pitchFamily="34" charset="0"/>
                <a:cs typeface="Arial" pitchFamily="34" charset="0"/>
              </a:rPr>
              <a:t>durumlar,faaliyetler bütünüdür.</a:t>
            </a: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 İlgi Nedir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buNone/>
            </a:pPr>
            <a:endParaRPr lang="tr-TR" dirty="0"/>
          </a:p>
          <a:p>
            <a:pPr marL="0" indent="0" algn="just"/>
            <a:r>
              <a:rPr lang="tr-TR" b="1" dirty="0">
                <a:latin typeface="Arial" pitchFamily="34" charset="0"/>
                <a:cs typeface="Arial" pitchFamily="34" charset="0"/>
              </a:rPr>
              <a:t>İçe dönük, dışa dönük. Hiçbir karakter diğerinden üstün değildir. Hepsinin de üstünlükleri  ve sınırlılıkları vardır.</a:t>
            </a:r>
          </a:p>
          <a:p>
            <a:pPr marL="0" indent="0">
              <a:buNone/>
            </a:pPr>
            <a:endParaRPr lang="tr-TR" dirty="0"/>
          </a:p>
        </p:txBody>
      </p:sp>
      <p:sp>
        <p:nvSpPr>
          <p:cNvPr id="2" name="1 Başlık"/>
          <p:cNvSpPr>
            <a:spLocks noGrp="1"/>
          </p:cNvSpPr>
          <p:nvPr>
            <p:ph type="title"/>
          </p:nvPr>
        </p:nvSpPr>
        <p:spPr/>
        <p:txBody>
          <a:bodyPr/>
          <a:lstStyle/>
          <a:p>
            <a:r>
              <a:rPr lang="tr-TR" dirty="0"/>
              <a:t> </a:t>
            </a:r>
            <a:r>
              <a:rPr lang="tr-TR" sz="4800" b="1" dirty="0">
                <a:solidFill>
                  <a:srgbClr val="FF0000"/>
                </a:solidFill>
                <a:latin typeface="Arial" pitchFamily="34" charset="0"/>
                <a:cs typeface="Arial" pitchFamily="34" charset="0"/>
              </a:rPr>
              <a:t>Nasıl Bir Kişiliğe Sahibim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a:xfrm>
            <a:off x="688490" y="476672"/>
            <a:ext cx="7756263" cy="1147734"/>
          </a:xfrm>
        </p:spPr>
        <p:txBody>
          <a:bodyPr/>
          <a:lstStyle/>
          <a:p>
            <a:endParaRPr lang="tr-TR" sz="4800" b="1" dirty="0">
              <a:solidFill>
                <a:srgbClr val="FF0000"/>
              </a:solidFill>
              <a:latin typeface="Arial" pitchFamily="34" charset="0"/>
              <a:cs typeface="Arial" pitchFamily="34" charset="0"/>
            </a:endParaRPr>
          </a:p>
        </p:txBody>
      </p:sp>
      <p:pic>
        <p:nvPicPr>
          <p:cNvPr id="3074" name="Picture 2" descr="F:\slayt\pano-meslekler_haknda_bilgi_edinir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7"/>
            <a:ext cx="8136904" cy="60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8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b="1" dirty="0">
                <a:latin typeface="Arial" pitchFamily="34" charset="0"/>
                <a:cs typeface="Arial" pitchFamily="34" charset="0"/>
              </a:rPr>
              <a:t>Tıp</a:t>
            </a:r>
          </a:p>
          <a:p>
            <a:pPr algn="just"/>
            <a:r>
              <a:rPr lang="tr-TR" b="1" dirty="0">
                <a:latin typeface="Arial" pitchFamily="34" charset="0"/>
                <a:cs typeface="Arial" pitchFamily="34" charset="0"/>
              </a:rPr>
              <a:t>Eczacılık</a:t>
            </a:r>
          </a:p>
          <a:p>
            <a:pPr algn="just"/>
            <a:r>
              <a:rPr lang="tr-TR" b="1" dirty="0">
                <a:latin typeface="Arial" pitchFamily="34" charset="0"/>
                <a:cs typeface="Arial" pitchFamily="34" charset="0"/>
              </a:rPr>
              <a:t>Beslenme Ve Diyetetik</a:t>
            </a:r>
          </a:p>
          <a:p>
            <a:pPr algn="just"/>
            <a:r>
              <a:rPr lang="tr-TR" b="1" dirty="0">
                <a:latin typeface="Arial" pitchFamily="34" charset="0"/>
                <a:cs typeface="Arial" pitchFamily="34" charset="0"/>
              </a:rPr>
              <a:t>Fizik Tedavi</a:t>
            </a:r>
          </a:p>
          <a:p>
            <a:pPr algn="just"/>
            <a:r>
              <a:rPr lang="tr-TR" b="1" dirty="0">
                <a:latin typeface="Arial" pitchFamily="34" charset="0"/>
                <a:cs typeface="Arial" pitchFamily="34" charset="0"/>
              </a:rPr>
              <a:t>Veterinerlik</a:t>
            </a:r>
          </a:p>
          <a:p>
            <a:pPr algn="just"/>
            <a:r>
              <a:rPr lang="tr-TR" b="1" dirty="0">
                <a:latin typeface="Arial" pitchFamily="34" charset="0"/>
                <a:cs typeface="Arial" pitchFamily="34" charset="0"/>
              </a:rPr>
              <a:t>Diş Hekimliği</a:t>
            </a:r>
          </a:p>
          <a:p>
            <a:pPr algn="just"/>
            <a:r>
              <a:rPr lang="tr-TR" b="1" dirty="0">
                <a:latin typeface="Arial" pitchFamily="34" charset="0"/>
                <a:cs typeface="Arial" pitchFamily="34" charset="0"/>
              </a:rPr>
              <a:t>Mühendislikler</a:t>
            </a:r>
          </a:p>
          <a:p>
            <a:pPr algn="just"/>
            <a:r>
              <a:rPr lang="tr-TR" b="1" dirty="0">
                <a:latin typeface="Arial" pitchFamily="34" charset="0"/>
                <a:cs typeface="Arial" pitchFamily="34" charset="0"/>
              </a:rPr>
              <a:t>Mimarlıklar</a:t>
            </a:r>
          </a:p>
        </p:txBody>
      </p:sp>
      <p:sp>
        <p:nvSpPr>
          <p:cNvPr id="3" name="2 Başlık"/>
          <p:cNvSpPr>
            <a:spLocks noGrp="1"/>
          </p:cNvSpPr>
          <p:nvPr>
            <p:ph type="title"/>
          </p:nvPr>
        </p:nvSpPr>
        <p:spPr>
          <a:xfrm>
            <a:off x="785786" y="571480"/>
            <a:ext cx="7756263" cy="1054250"/>
          </a:xfrm>
        </p:spPr>
        <p:txBody>
          <a:bodyPr/>
          <a:lstStyle/>
          <a:p>
            <a:r>
              <a:rPr lang="tr-TR" sz="4800" b="1" dirty="0">
                <a:solidFill>
                  <a:srgbClr val="FF0000"/>
                </a:solidFill>
                <a:latin typeface="Arial" pitchFamily="34" charset="0"/>
                <a:cs typeface="Arial" pitchFamily="34" charset="0"/>
              </a:rPr>
              <a:t>Sayısal Alanından Gidilebilecek Meslekler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99247" y="1988840"/>
            <a:ext cx="7745505" cy="4752527"/>
          </a:xfrm>
        </p:spPr>
        <p:txBody>
          <a:bodyPr>
            <a:normAutofit/>
          </a:bodyPr>
          <a:lstStyle/>
          <a:p>
            <a:pPr>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İş disiplini ve iş güvenliğine dikkat eden </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Hijyen kurallarına dikkat eden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İletişim yeteneği olan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Dikkatli, sabırlı ve düzenli olan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Ekip çalışmasına uyum sağlayabilen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Açık ve kapalı ortamlarda çalışabilen </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Köy hayatına, her türlü doğa ve iklim şartlarına uyum sağlayabilen.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Göz ve el koordinasyonunu sağlayabilen </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Yaşam boyu öğrenme isteği olan.</a:t>
            </a:r>
            <a:endParaRPr lang="tr-TR" sz="1800" dirty="0">
              <a:effectLst/>
              <a:latin typeface="Arial" panose="020B0604020202020204" pitchFamily="34" charset="0"/>
              <a:ea typeface="Calibri" panose="020F0502020204030204" pitchFamily="34" charset="0"/>
              <a:cs typeface="Arial" panose="020B0604020202020204" pitchFamily="34" charset="0"/>
            </a:endParaRPr>
          </a:p>
          <a:p>
            <a:endParaRPr lang="tr-TR" dirty="0"/>
          </a:p>
        </p:txBody>
      </p:sp>
      <p:sp>
        <p:nvSpPr>
          <p:cNvPr id="3" name="2 Başlık"/>
          <p:cNvSpPr>
            <a:spLocks noGrp="1"/>
          </p:cNvSpPr>
          <p:nvPr>
            <p:ph type="title"/>
          </p:nvPr>
        </p:nvSpPr>
        <p:spPr>
          <a:xfrm>
            <a:off x="688490" y="285728"/>
            <a:ext cx="7756263" cy="1338678"/>
          </a:xfrm>
        </p:spPr>
        <p:txBody>
          <a:bodyPr/>
          <a:lstStyle/>
          <a:p>
            <a:r>
              <a:rPr lang="tr-TR" sz="4800" dirty="0">
                <a:solidFill>
                  <a:srgbClr val="FF0000"/>
                </a:solidFill>
                <a:latin typeface="Arial" pitchFamily="34" charset="0"/>
                <a:cs typeface="Arial" pitchFamily="34" charset="0"/>
              </a:rPr>
              <a:t>Sağlık  Bölümleri İçin Gerekli Özellikler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99247" y="2248347"/>
            <a:ext cx="7745505" cy="4609653"/>
          </a:xfrm>
        </p:spPr>
        <p:txBody>
          <a:bodyPr/>
          <a:lstStyle/>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Şekil ve uzay ilişkilerini görebilme,</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ve gözü eşgüdümle kullanabilme yeteneklerine sahip,</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Görsel sanatlara ilgili,</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Yaratıcı, estetik görüş sahibi,</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Başkalarını etkileyebilen,</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Yeniliklere ve eleştiriye açık,</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Dikkatli ve titiz,</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endParaRPr lang="tr-TR" dirty="0"/>
          </a:p>
        </p:txBody>
      </p:sp>
      <p:sp>
        <p:nvSpPr>
          <p:cNvPr id="3" name="2 Başlık"/>
          <p:cNvSpPr>
            <a:spLocks noGrp="1"/>
          </p:cNvSpPr>
          <p:nvPr>
            <p:ph type="title"/>
          </p:nvPr>
        </p:nvSpPr>
        <p:spPr/>
        <p:txBody>
          <a:bodyPr/>
          <a:lstStyle/>
          <a:p>
            <a:r>
              <a:rPr lang="tr-TR" sz="4600" b="1" dirty="0">
                <a:solidFill>
                  <a:srgbClr val="FF0000"/>
                </a:solidFill>
                <a:latin typeface="Arial" pitchFamily="34" charset="0"/>
                <a:cs typeface="Arial" pitchFamily="34" charset="0"/>
              </a:rPr>
              <a:t>Mühendislikler-Mimarlıklar İçin Gerekli Özellikler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b="1" dirty="0">
                <a:latin typeface="Arial" pitchFamily="34" charset="0"/>
                <a:cs typeface="Arial" pitchFamily="34" charset="0"/>
              </a:rPr>
              <a:t>İşletme</a:t>
            </a:r>
          </a:p>
          <a:p>
            <a:pPr algn="just"/>
            <a:r>
              <a:rPr lang="tr-TR" b="1" dirty="0">
                <a:latin typeface="Arial" pitchFamily="34" charset="0"/>
                <a:cs typeface="Arial" pitchFamily="34" charset="0"/>
              </a:rPr>
              <a:t>Kamu Yönetimi</a:t>
            </a:r>
          </a:p>
          <a:p>
            <a:pPr algn="just"/>
            <a:r>
              <a:rPr lang="tr-TR" b="1" dirty="0">
                <a:latin typeface="Arial" pitchFamily="34" charset="0"/>
                <a:cs typeface="Arial" pitchFamily="34" charset="0"/>
              </a:rPr>
              <a:t>Siyaset Bilimleri</a:t>
            </a:r>
          </a:p>
          <a:p>
            <a:pPr algn="just"/>
            <a:r>
              <a:rPr lang="tr-TR" b="1" dirty="0">
                <a:latin typeface="Arial" pitchFamily="34" charset="0"/>
                <a:cs typeface="Arial" pitchFamily="34" charset="0"/>
              </a:rPr>
              <a:t>Maliye-Muhasebe</a:t>
            </a:r>
          </a:p>
          <a:p>
            <a:pPr algn="just"/>
            <a:r>
              <a:rPr lang="tr-TR" b="1" dirty="0">
                <a:latin typeface="Arial" pitchFamily="34" charset="0"/>
                <a:cs typeface="Arial" pitchFamily="34" charset="0"/>
              </a:rPr>
              <a:t>Psikoloji</a:t>
            </a:r>
          </a:p>
          <a:p>
            <a:pPr algn="just"/>
            <a:r>
              <a:rPr lang="tr-TR" b="1" dirty="0">
                <a:latin typeface="Arial" pitchFamily="34" charset="0"/>
                <a:cs typeface="Arial" pitchFamily="34" charset="0"/>
              </a:rPr>
              <a:t>Psikolojik Danışmanlık</a:t>
            </a:r>
          </a:p>
          <a:p>
            <a:pPr algn="just"/>
            <a:r>
              <a:rPr lang="tr-TR" b="1" dirty="0">
                <a:latin typeface="Arial" pitchFamily="34" charset="0"/>
                <a:cs typeface="Arial" pitchFamily="34" charset="0"/>
              </a:rPr>
              <a:t>Turizm Otelcilik</a:t>
            </a:r>
          </a:p>
          <a:p>
            <a:pPr algn="just"/>
            <a:r>
              <a:rPr lang="tr-TR" b="1" dirty="0">
                <a:latin typeface="Arial" pitchFamily="34" charset="0"/>
                <a:cs typeface="Arial" pitchFamily="34" charset="0"/>
              </a:rPr>
              <a:t>Sınıf Öğretmenliği</a:t>
            </a:r>
          </a:p>
          <a:p>
            <a:pPr algn="just"/>
            <a:r>
              <a:rPr lang="tr-TR" b="1" dirty="0">
                <a:latin typeface="Arial" pitchFamily="34" charset="0"/>
                <a:cs typeface="Arial" pitchFamily="34" charset="0"/>
              </a:rPr>
              <a:t>Hukuk</a:t>
            </a:r>
          </a:p>
          <a:p>
            <a:endParaRPr lang="tr-TR" dirty="0"/>
          </a:p>
        </p:txBody>
      </p:sp>
      <p:sp>
        <p:nvSpPr>
          <p:cNvPr id="3" name="2 Başlık"/>
          <p:cNvSpPr>
            <a:spLocks noGrp="1"/>
          </p:cNvSpPr>
          <p:nvPr>
            <p:ph type="title"/>
          </p:nvPr>
        </p:nvSpPr>
        <p:spPr>
          <a:xfrm>
            <a:off x="642910" y="571480"/>
            <a:ext cx="7756263" cy="1054250"/>
          </a:xfrm>
        </p:spPr>
        <p:txBody>
          <a:bodyPr/>
          <a:lstStyle/>
          <a:p>
            <a:r>
              <a:rPr lang="tr-TR" sz="4800" b="1" dirty="0">
                <a:solidFill>
                  <a:srgbClr val="FF0000"/>
                </a:solidFill>
                <a:latin typeface="Arial" pitchFamily="34" charset="0"/>
                <a:cs typeface="Arial" pitchFamily="34" charset="0"/>
              </a:rPr>
              <a:t>Eşit Ağırlık Alanından Gidilebilecek Meslekler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Üst düzeyde genel ve sözel yeteneğe,</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Aritmetik akıl yürütebilme,</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Mantıksal bağlantıları kurabilme,</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Soyut düşünebilme ve düşünceleri söz ve yazı ile ifade edebilme yeteneğine sahip,</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Başkalarının duygularını anlayabilen, başkaları ile iyi iletişim kurabilen,</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Tutarlı, sabırlı, hoşgörülü,</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a:r>
            <a:b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br>
            <a:r>
              <a:rPr lang="tr-TR" sz="1800" dirty="0">
                <a:solidFill>
                  <a:srgbClr val="141414"/>
                </a:solidFill>
                <a:effectLst/>
                <a:latin typeface="Arial" panose="020B0604020202020204" pitchFamily="34" charset="0"/>
                <a:ea typeface="Calibri" panose="020F0502020204030204" pitchFamily="34" charset="0"/>
                <a:cs typeface="Arial" panose="020B0604020202020204" pitchFamily="34" charset="0"/>
              </a:rPr>
              <a:t> İşbirliğine açık.</a:t>
            </a:r>
            <a:endParaRPr lang="tr-TR" dirty="0">
              <a:latin typeface="Arial" panose="020B0604020202020204" pitchFamily="34" charset="0"/>
              <a:cs typeface="Arial" panose="020B0604020202020204" pitchFamily="34" charset="0"/>
            </a:endParaRPr>
          </a:p>
        </p:txBody>
      </p:sp>
      <p:sp>
        <p:nvSpPr>
          <p:cNvPr id="3" name="2 Başlık"/>
          <p:cNvSpPr>
            <a:spLocks noGrp="1"/>
          </p:cNvSpPr>
          <p:nvPr>
            <p:ph type="title"/>
          </p:nvPr>
        </p:nvSpPr>
        <p:spPr/>
        <p:txBody>
          <a:bodyPr/>
          <a:lstStyle/>
          <a:p>
            <a:r>
              <a:rPr lang="tr-TR" sz="4000" b="1" dirty="0">
                <a:solidFill>
                  <a:srgbClr val="FF0000"/>
                </a:solidFill>
                <a:latin typeface="Arial" pitchFamily="34" charset="0"/>
                <a:cs typeface="Arial" pitchFamily="34" charset="0"/>
              </a:rPr>
              <a:t>Psikoloji ve Psikolojik Danışman İçin Gerekli Özellikler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Meslek, beceriler bütünü , iş ise bu becerilerin uygulandığı ortamdır.</a:t>
            </a: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İş Nedir?</a:t>
            </a:r>
          </a:p>
        </p:txBody>
      </p:sp>
      <p:pic>
        <p:nvPicPr>
          <p:cNvPr id="2050" name="Picture 2" descr="C:\Users\HP\Desktop\inek1.gif"/>
          <p:cNvPicPr>
            <a:picLocks noChangeAspect="1" noChangeArrowheads="1"/>
          </p:cNvPicPr>
          <p:nvPr/>
        </p:nvPicPr>
        <p:blipFill>
          <a:blip r:embed="rId2"/>
          <a:srcRect/>
          <a:stretch>
            <a:fillRect/>
          </a:stretch>
        </p:blipFill>
        <p:spPr bwMode="auto">
          <a:xfrm>
            <a:off x="1357290" y="3357562"/>
            <a:ext cx="6573865" cy="31797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İnsan ilişkileri güçlü, </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İdealist,</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Araştırmaya meraklı,</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Odaklanma ve olayları iyi analiz edebilme,</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Akıcı konuş sorumluluk bilincine sahip olan,</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Olaylarla ilkeler arasında ilişki kurabilen,</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Cesaret ve güçlü muhakeme yeteneği olan</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endParaRPr lang="tr-TR" dirty="0"/>
          </a:p>
        </p:txBody>
      </p:sp>
      <p:sp>
        <p:nvSpPr>
          <p:cNvPr id="3" name="2 Başlık"/>
          <p:cNvSpPr>
            <a:spLocks noGrp="1"/>
          </p:cNvSpPr>
          <p:nvPr>
            <p:ph type="title"/>
          </p:nvPr>
        </p:nvSpPr>
        <p:spPr/>
        <p:txBody>
          <a:bodyPr/>
          <a:lstStyle/>
          <a:p>
            <a:r>
              <a:rPr lang="tr-TR" sz="4400" b="1" dirty="0">
                <a:solidFill>
                  <a:srgbClr val="FF0000"/>
                </a:solidFill>
                <a:latin typeface="Arial" pitchFamily="34" charset="0"/>
                <a:cs typeface="Arial" pitchFamily="34" charset="0"/>
              </a:rPr>
              <a:t>Hukuk İçin Gerekli Özellikler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b="1" dirty="0">
                <a:latin typeface="Arial" pitchFamily="34" charset="0"/>
                <a:cs typeface="Arial" pitchFamily="34" charset="0"/>
              </a:rPr>
              <a:t>Anaokulu Öğretmenliği</a:t>
            </a:r>
          </a:p>
          <a:p>
            <a:pPr algn="just"/>
            <a:r>
              <a:rPr lang="tr-TR" b="1" dirty="0">
                <a:latin typeface="Arial" pitchFamily="34" charset="0"/>
                <a:cs typeface="Arial" pitchFamily="34" charset="0"/>
              </a:rPr>
              <a:t>Gazetecilik-Radyo Ve Televizyonculuk</a:t>
            </a:r>
          </a:p>
          <a:p>
            <a:pPr algn="just"/>
            <a:r>
              <a:rPr lang="tr-TR" b="1" dirty="0">
                <a:latin typeface="Arial" pitchFamily="34" charset="0"/>
                <a:cs typeface="Arial" pitchFamily="34" charset="0"/>
              </a:rPr>
              <a:t>Halkla İlişkiler</a:t>
            </a:r>
          </a:p>
          <a:p>
            <a:pPr algn="just"/>
            <a:r>
              <a:rPr lang="tr-TR" b="1" dirty="0">
                <a:latin typeface="Arial" pitchFamily="34" charset="0"/>
                <a:cs typeface="Arial" pitchFamily="34" charset="0"/>
              </a:rPr>
              <a:t>Zihin engelliler Öğretmenliği</a:t>
            </a:r>
          </a:p>
          <a:p>
            <a:pPr algn="just"/>
            <a:r>
              <a:rPr lang="tr-TR" b="1" dirty="0">
                <a:latin typeface="Arial" pitchFamily="34" charset="0"/>
                <a:cs typeface="Arial" pitchFamily="34" charset="0"/>
              </a:rPr>
              <a:t>Sosyal Bilgiler Öğretmenliği</a:t>
            </a:r>
          </a:p>
          <a:p>
            <a:pPr algn="just"/>
            <a:r>
              <a:rPr lang="tr-TR" b="1" dirty="0">
                <a:latin typeface="Arial" pitchFamily="34" charset="0"/>
                <a:cs typeface="Arial" pitchFamily="34" charset="0"/>
              </a:rPr>
              <a:t>Türkçe Öğretmenliği</a:t>
            </a:r>
          </a:p>
          <a:p>
            <a:pPr algn="just"/>
            <a:r>
              <a:rPr lang="tr-TR" b="1" dirty="0">
                <a:latin typeface="Arial" pitchFamily="34" charset="0"/>
                <a:cs typeface="Arial" pitchFamily="34" charset="0"/>
              </a:rPr>
              <a:t>Tarih- Tarih Öğretmenliği</a:t>
            </a:r>
          </a:p>
        </p:txBody>
      </p:sp>
      <p:sp>
        <p:nvSpPr>
          <p:cNvPr id="3" name="2 Başlık"/>
          <p:cNvSpPr>
            <a:spLocks noGrp="1"/>
          </p:cNvSpPr>
          <p:nvPr>
            <p:ph type="title"/>
          </p:nvPr>
        </p:nvSpPr>
        <p:spPr/>
        <p:txBody>
          <a:bodyPr/>
          <a:lstStyle/>
          <a:p>
            <a:r>
              <a:rPr lang="tr-TR" sz="4400" b="1" dirty="0">
                <a:solidFill>
                  <a:srgbClr val="FF0000"/>
                </a:solidFill>
                <a:latin typeface="Arial" pitchFamily="34" charset="0"/>
                <a:cs typeface="Arial" pitchFamily="34" charset="0"/>
              </a:rPr>
              <a:t>Sözel Alanından Gidilebilecek Meslekler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r>
              <a:rPr lang="tr-TR" sz="4800" b="1" dirty="0">
                <a:solidFill>
                  <a:srgbClr val="FF0000"/>
                </a:solidFill>
                <a:latin typeface="Arial" pitchFamily="34" charset="0"/>
                <a:cs typeface="Arial" pitchFamily="34" charset="0"/>
              </a:rPr>
              <a:t>Gelecekte Popüler Olacak Bazı Meslekler</a:t>
            </a:r>
          </a:p>
        </p:txBody>
      </p:sp>
      <p:pic>
        <p:nvPicPr>
          <p:cNvPr id="1026" name="Picture 2" descr="C:\Users\HP\Desktop\224451.jpg"/>
          <p:cNvPicPr>
            <a:picLocks noChangeAspect="1" noChangeArrowheads="1"/>
          </p:cNvPicPr>
          <p:nvPr/>
        </p:nvPicPr>
        <p:blipFill>
          <a:blip r:embed="rId2"/>
          <a:srcRect/>
          <a:stretch>
            <a:fillRect/>
          </a:stretch>
        </p:blipFill>
        <p:spPr bwMode="auto">
          <a:xfrm>
            <a:off x="714348" y="2214554"/>
            <a:ext cx="7715304" cy="385765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7505" y="2248347"/>
            <a:ext cx="4217692" cy="3877815"/>
          </a:xfrm>
        </p:spPr>
        <p:txBody>
          <a:bodyPr/>
          <a:lstStyle/>
          <a:p>
            <a:endParaRPr lang="tr-TR" dirty="0"/>
          </a:p>
        </p:txBody>
      </p:sp>
      <p:sp>
        <p:nvSpPr>
          <p:cNvPr id="3" name="2 Başlık"/>
          <p:cNvSpPr>
            <a:spLocks noGrp="1"/>
          </p:cNvSpPr>
          <p:nvPr>
            <p:ph type="title"/>
          </p:nvPr>
        </p:nvSpPr>
        <p:spPr>
          <a:xfrm>
            <a:off x="688490" y="570156"/>
            <a:ext cx="7756263" cy="1144332"/>
          </a:xfrm>
        </p:spPr>
        <p:txBody>
          <a:bodyPr/>
          <a:lstStyle/>
          <a:p>
            <a:r>
              <a:rPr lang="tr-TR" sz="4800" b="1" dirty="0">
                <a:solidFill>
                  <a:srgbClr val="FF0000"/>
                </a:solidFill>
                <a:latin typeface="Arial" pitchFamily="34" charset="0"/>
                <a:cs typeface="Arial" pitchFamily="34" charset="0"/>
              </a:rPr>
              <a:t>Medikal Robot Programcısı</a:t>
            </a:r>
          </a:p>
        </p:txBody>
      </p:sp>
      <p:pic>
        <p:nvPicPr>
          <p:cNvPr id="2050" name="Picture 2" descr="C:\Users\HP\Desktop\GELECEĞİ-OLAN-MESLEKLER-2.jpg"/>
          <p:cNvPicPr>
            <a:picLocks noChangeAspect="1" noChangeArrowheads="1"/>
          </p:cNvPicPr>
          <p:nvPr/>
        </p:nvPicPr>
        <p:blipFill>
          <a:blip r:embed="rId2"/>
          <a:srcRect/>
          <a:stretch>
            <a:fillRect/>
          </a:stretch>
        </p:blipFill>
        <p:spPr bwMode="auto">
          <a:xfrm>
            <a:off x="107505" y="2258428"/>
            <a:ext cx="4217692" cy="3857651"/>
          </a:xfrm>
          <a:prstGeom prst="rect">
            <a:avLst/>
          </a:prstGeom>
          <a:noFill/>
        </p:spPr>
      </p:pic>
      <p:sp>
        <p:nvSpPr>
          <p:cNvPr id="4" name="Metin kutusu 3">
            <a:extLst>
              <a:ext uri="{FF2B5EF4-FFF2-40B4-BE49-F238E27FC236}">
                <a16:creationId xmlns:a16="http://schemas.microsoft.com/office/drawing/2014/main" id="{3F2AB7ED-EBC7-44A4-A20B-09B741ABEF7E}"/>
              </a:ext>
            </a:extLst>
          </p:cNvPr>
          <p:cNvSpPr txBox="1"/>
          <p:nvPr/>
        </p:nvSpPr>
        <p:spPr>
          <a:xfrm>
            <a:off x="4572000" y="2258428"/>
            <a:ext cx="4217692" cy="4663521"/>
          </a:xfrm>
          <a:prstGeom prst="rect">
            <a:avLst/>
          </a:prstGeom>
          <a:noFill/>
        </p:spPr>
        <p:txBody>
          <a:bodyPr wrap="square" rtlCol="0">
            <a:spAutoFit/>
          </a:bodyPr>
          <a:lstStyle/>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Bugünlerde yeni teknoloji sayesinde sağlık sektöründe inanılmaz gelişmeler yaşanıyor. Özellikle de sağlık robotlarında. Robotlar şu anda insan kadar iyi olmasalar da çok iyi iş çıkarıyorlar. Fizik terapi için, dış iskelet robotundan estetik robotlarına kadar birçok alanda kullanılan robotlar giderek daha iyi, daha güçlü, daha hızlılar ve robot programcılarına olan ihtiyaç her geçen gün artacak.</a:t>
            </a:r>
            <a:endParaRPr lang="tr-TR"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4800" b="1" dirty="0" err="1">
                <a:solidFill>
                  <a:srgbClr val="FF0000"/>
                </a:solidFill>
                <a:latin typeface="Arial" pitchFamily="34" charset="0"/>
                <a:cs typeface="Arial" pitchFamily="34" charset="0"/>
              </a:rPr>
              <a:t>Nanoteknolojist</a:t>
            </a:r>
            <a:endParaRPr lang="tr-TR" sz="4800" dirty="0">
              <a:solidFill>
                <a:srgbClr val="FF0000"/>
              </a:solidFill>
              <a:latin typeface="Arial" pitchFamily="34" charset="0"/>
              <a:cs typeface="Arial" pitchFamily="34" charset="0"/>
            </a:endParaRPr>
          </a:p>
        </p:txBody>
      </p:sp>
      <p:pic>
        <p:nvPicPr>
          <p:cNvPr id="3074" name="Picture 2" descr="C:\Users\HP\Desktop\Liste_NanoTech.jpg"/>
          <p:cNvPicPr>
            <a:picLocks noChangeAspect="1" noChangeArrowheads="1"/>
          </p:cNvPicPr>
          <p:nvPr/>
        </p:nvPicPr>
        <p:blipFill>
          <a:blip r:embed="rId2"/>
          <a:srcRect/>
          <a:stretch>
            <a:fillRect/>
          </a:stretch>
        </p:blipFill>
        <p:spPr bwMode="auto">
          <a:xfrm>
            <a:off x="179512" y="2197072"/>
            <a:ext cx="3744416" cy="3929090"/>
          </a:xfrm>
          <a:prstGeom prst="rect">
            <a:avLst/>
          </a:prstGeom>
          <a:noFill/>
        </p:spPr>
      </p:pic>
      <p:sp>
        <p:nvSpPr>
          <p:cNvPr id="4" name="Metin kutusu 3">
            <a:extLst>
              <a:ext uri="{FF2B5EF4-FFF2-40B4-BE49-F238E27FC236}">
                <a16:creationId xmlns:a16="http://schemas.microsoft.com/office/drawing/2014/main" id="{6D099A70-A4A4-49EE-935B-1F109D946F43}"/>
              </a:ext>
            </a:extLst>
          </p:cNvPr>
          <p:cNvSpPr txBox="1"/>
          <p:nvPr/>
        </p:nvSpPr>
        <p:spPr>
          <a:xfrm>
            <a:off x="4211960" y="2348880"/>
            <a:ext cx="4752528" cy="4212115"/>
          </a:xfrm>
          <a:prstGeom prst="rect">
            <a:avLst/>
          </a:prstGeom>
          <a:noFill/>
        </p:spPr>
        <p:txBody>
          <a:bodyPr wrap="square" rtlCol="0">
            <a:spAutoFit/>
          </a:bodyPr>
          <a:lstStyle/>
          <a:p>
            <a:pPr>
              <a:lnSpc>
                <a:spcPct val="115000"/>
              </a:lnSpc>
              <a:spcAft>
                <a:spcPts val="1000"/>
              </a:spcAft>
            </a:pPr>
            <a:r>
              <a:rPr lang="tr-TR"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Nanoteknoloji</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moleküler boyuttaki çalışmaları kapsayan bir alandır ve atomların ayrı ayrı manipüle edilmesi söz konusudur.</a:t>
            </a: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Çok yeni bir alan olan </a:t>
            </a:r>
            <a:r>
              <a:rPr lang="tr-TR"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nanoteknolojinin</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gelecekte sağlık sektöründen elektroniğe kadar birçok alanda kullanıma geçirilmesi planlanıyor.</a:t>
            </a: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Çünkü </a:t>
            </a:r>
            <a:r>
              <a:rPr lang="tr-TR"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nanoteknoloji</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şimdiye kadar imkansız gözüyle bakılan birçok projeye hayat verdi.</a:t>
            </a:r>
            <a:endParaRPr lang="tr-TR"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4800" b="1" dirty="0">
                <a:solidFill>
                  <a:srgbClr val="FF0000"/>
                </a:solidFill>
                <a:latin typeface="Arial" pitchFamily="34" charset="0"/>
                <a:cs typeface="Arial" pitchFamily="34" charset="0"/>
              </a:rPr>
              <a:t>Kök Hücre Araştırmacısı</a:t>
            </a:r>
            <a:endParaRPr lang="tr-TR" sz="4800" dirty="0">
              <a:solidFill>
                <a:srgbClr val="FF0000"/>
              </a:solidFill>
              <a:latin typeface="Arial" pitchFamily="34" charset="0"/>
              <a:cs typeface="Arial" pitchFamily="34" charset="0"/>
            </a:endParaRPr>
          </a:p>
        </p:txBody>
      </p:sp>
      <p:pic>
        <p:nvPicPr>
          <p:cNvPr id="4098" name="Picture 2" descr="C:\Users\HP\Desktop\images (2).jpg"/>
          <p:cNvPicPr>
            <a:picLocks noChangeAspect="1" noChangeArrowheads="1"/>
          </p:cNvPicPr>
          <p:nvPr/>
        </p:nvPicPr>
        <p:blipFill>
          <a:blip r:embed="rId2"/>
          <a:srcRect/>
          <a:stretch>
            <a:fillRect/>
          </a:stretch>
        </p:blipFill>
        <p:spPr bwMode="auto">
          <a:xfrm>
            <a:off x="688491" y="2274546"/>
            <a:ext cx="4171542" cy="3857652"/>
          </a:xfrm>
          <a:prstGeom prst="rect">
            <a:avLst/>
          </a:prstGeom>
          <a:noFill/>
        </p:spPr>
      </p:pic>
      <p:sp>
        <p:nvSpPr>
          <p:cNvPr id="4" name="Metin kutusu 3">
            <a:extLst>
              <a:ext uri="{FF2B5EF4-FFF2-40B4-BE49-F238E27FC236}">
                <a16:creationId xmlns:a16="http://schemas.microsoft.com/office/drawing/2014/main" id="{C3C02285-6192-4426-A263-BF55C795EB8B}"/>
              </a:ext>
            </a:extLst>
          </p:cNvPr>
          <p:cNvSpPr txBox="1"/>
          <p:nvPr/>
        </p:nvSpPr>
        <p:spPr>
          <a:xfrm>
            <a:off x="5004048" y="2420888"/>
            <a:ext cx="3960440" cy="1938992"/>
          </a:xfrm>
          <a:prstGeom prst="rect">
            <a:avLst/>
          </a:prstGeom>
          <a:noFill/>
        </p:spPr>
        <p:txBody>
          <a:bodyPr wrap="square" rtlCol="0">
            <a:spAutoFit/>
          </a:bodyPr>
          <a:lstStyle/>
          <a:p>
            <a:r>
              <a:rPr lang="tr-TR" sz="2000" dirty="0">
                <a:solidFill>
                  <a:srgbClr val="000000"/>
                </a:solidFill>
                <a:latin typeface="Arial" panose="020B0604020202020204" pitchFamily="34" charset="0"/>
                <a:ea typeface="Calibri" panose="020F0502020204030204" pitchFamily="34" charset="0"/>
                <a:cs typeface="Arial" panose="020B0604020202020204" pitchFamily="34" charset="0"/>
              </a:rPr>
              <a:t>Ç</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alışmaların hızlanmasıyla birlikte, hastalıklara ve genetik bozukluklara tedavi bulunması söz konusu olacaktır. Bu noktada görev kök hücre araştırmacılarına düşüyor.</a:t>
            </a:r>
            <a:endParaRPr lang="tr-TR" sz="20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4800" b="1" dirty="0">
                <a:solidFill>
                  <a:srgbClr val="FF0000"/>
                </a:solidFill>
              </a:rPr>
              <a:t>Siber Güvenlik Uzmanı</a:t>
            </a:r>
            <a:endParaRPr lang="tr-TR" sz="4800" dirty="0">
              <a:solidFill>
                <a:srgbClr val="FF0000"/>
              </a:solidFill>
            </a:endParaRPr>
          </a:p>
        </p:txBody>
      </p:sp>
      <p:pic>
        <p:nvPicPr>
          <p:cNvPr id="5122" name="Picture 2" descr="C:\Users\HP\Desktop\siber güvenlik.jpg"/>
          <p:cNvPicPr>
            <a:picLocks noChangeAspect="1" noChangeArrowheads="1"/>
          </p:cNvPicPr>
          <p:nvPr/>
        </p:nvPicPr>
        <p:blipFill>
          <a:blip r:embed="rId2"/>
          <a:srcRect/>
          <a:stretch>
            <a:fillRect/>
          </a:stretch>
        </p:blipFill>
        <p:spPr bwMode="auto">
          <a:xfrm>
            <a:off x="642910" y="2214554"/>
            <a:ext cx="3497042" cy="3857652"/>
          </a:xfrm>
          <a:prstGeom prst="rect">
            <a:avLst/>
          </a:prstGeom>
          <a:noFill/>
        </p:spPr>
      </p:pic>
      <p:sp>
        <p:nvSpPr>
          <p:cNvPr id="4" name="Metin kutusu 3">
            <a:extLst>
              <a:ext uri="{FF2B5EF4-FFF2-40B4-BE49-F238E27FC236}">
                <a16:creationId xmlns:a16="http://schemas.microsoft.com/office/drawing/2014/main" id="{7B39A936-B477-4000-A2AD-343678EC76C6}"/>
              </a:ext>
            </a:extLst>
          </p:cNvPr>
          <p:cNvSpPr txBox="1"/>
          <p:nvPr/>
        </p:nvSpPr>
        <p:spPr>
          <a:xfrm>
            <a:off x="4355976" y="2348880"/>
            <a:ext cx="4464496" cy="3022046"/>
          </a:xfrm>
          <a:prstGeom prst="rect">
            <a:avLst/>
          </a:prstGeom>
          <a:noFill/>
        </p:spPr>
        <p:txBody>
          <a:bodyPr wrap="square" rtlCol="0">
            <a:spAutoFit/>
          </a:bodyPr>
          <a:lstStyle/>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1990’larda internetin şeytanı olarak görülen </a:t>
            </a:r>
            <a:r>
              <a:rPr lang="tr-TR"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hackerlar</a:t>
            </a: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şimdi siber güvenlik şirketlerinin aradıkları bir numaralı kişiler haline geldiler. </a:t>
            </a:r>
          </a:p>
          <a:p>
            <a:pPr>
              <a:lnSpc>
                <a:spcPct val="115000"/>
              </a:lnSpc>
              <a:spcAft>
                <a:spcPts val="1000"/>
              </a:spcAft>
            </a:pPr>
            <a:r>
              <a:rPr lang="tr-T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Siber güvenlik hızla büyüyen sektörler arasında ve eğer isterseniz siz de profesyonel bir güvenlikçi olabilirsiniz. </a:t>
            </a:r>
            <a:endParaRPr lang="tr-TR"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99247" y="1988841"/>
            <a:ext cx="7745505" cy="4137322"/>
          </a:xfrm>
        </p:spPr>
        <p:txBody>
          <a:bodyPr>
            <a:normAutofit/>
          </a:bodyPr>
          <a:lstStyle/>
          <a:p>
            <a:pPr algn="just">
              <a:lnSpc>
                <a:spcPct val="80000"/>
              </a:lnSpc>
            </a:pPr>
            <a:r>
              <a:rPr lang="en-US" b="1" dirty="0">
                <a:solidFill>
                  <a:schemeClr val="tx1"/>
                </a:solidFill>
                <a:latin typeface="Comic Sans MS" pitchFamily="66" charset="0"/>
              </a:rPr>
              <a:t> </a:t>
            </a:r>
            <a:r>
              <a:rPr lang="en-US" b="1" dirty="0">
                <a:solidFill>
                  <a:schemeClr val="tx1"/>
                </a:solidFill>
                <a:latin typeface="Arial" pitchFamily="34" charset="0"/>
                <a:cs typeface="Arial" pitchFamily="34" charset="0"/>
              </a:rPr>
              <a:t>Yaşamımızı sürdürebilmek için gerekli geliri kazanmak için, </a:t>
            </a:r>
            <a:endParaRPr lang="tr-TR" b="1" dirty="0">
              <a:solidFill>
                <a:schemeClr val="tx1"/>
              </a:solidFill>
              <a:latin typeface="Arial" pitchFamily="34" charset="0"/>
              <a:cs typeface="Arial" pitchFamily="34" charset="0"/>
            </a:endParaRPr>
          </a:p>
          <a:p>
            <a:pPr algn="just">
              <a:lnSpc>
                <a:spcPct val="80000"/>
              </a:lnSpc>
            </a:pPr>
            <a:r>
              <a:rPr lang="en-US" b="1" dirty="0">
                <a:solidFill>
                  <a:schemeClr val="tx1"/>
                </a:solidFill>
                <a:latin typeface="Arial" pitchFamily="34" charset="0"/>
                <a:cs typeface="Arial" pitchFamily="34" charset="0"/>
              </a:rPr>
              <a:t> </a:t>
            </a:r>
            <a:r>
              <a:rPr lang="tr-TR" b="1" dirty="0">
                <a:solidFill>
                  <a:schemeClr val="tx1"/>
                </a:solidFill>
                <a:latin typeface="Arial" pitchFamily="34" charset="0"/>
                <a:cs typeface="Arial" pitchFamily="34" charset="0"/>
              </a:rPr>
              <a:t>Kendimizi gerçekleştirmek </a:t>
            </a:r>
            <a:r>
              <a:rPr lang="en-US" b="1" dirty="0" err="1">
                <a:solidFill>
                  <a:schemeClr val="tx1"/>
                </a:solidFill>
                <a:latin typeface="Arial" pitchFamily="34" charset="0"/>
                <a:cs typeface="Arial" pitchFamily="34" charset="0"/>
              </a:rPr>
              <a:t>için</a:t>
            </a:r>
            <a:r>
              <a:rPr lang="tr-TR" b="1" dirty="0">
                <a:solidFill>
                  <a:schemeClr val="tx1"/>
                </a:solidFill>
                <a:latin typeface="Arial" pitchFamily="34" charset="0"/>
                <a:cs typeface="Arial" pitchFamily="34" charset="0"/>
              </a:rPr>
              <a:t>,</a:t>
            </a:r>
          </a:p>
          <a:p>
            <a:pPr algn="just">
              <a:lnSpc>
                <a:spcPct val="80000"/>
              </a:lnSpc>
            </a:pPr>
            <a:r>
              <a:rPr lang="en-US" b="1" dirty="0">
                <a:solidFill>
                  <a:schemeClr val="tx1"/>
                </a:solidFill>
                <a:latin typeface="Arial" pitchFamily="34" charset="0"/>
                <a:cs typeface="Arial" pitchFamily="34" charset="0"/>
              </a:rPr>
              <a:t>Toplumda </a:t>
            </a:r>
            <a:r>
              <a:rPr lang="tr-TR" b="1" dirty="0">
                <a:solidFill>
                  <a:schemeClr val="tx1"/>
                </a:solidFill>
                <a:latin typeface="Arial" pitchFamily="34" charset="0"/>
                <a:cs typeface="Arial" pitchFamily="34" charset="0"/>
              </a:rPr>
              <a:t>saygınlık</a:t>
            </a:r>
            <a:r>
              <a:rPr lang="en-US" b="1" dirty="0">
                <a:solidFill>
                  <a:schemeClr val="tx1"/>
                </a:solidFill>
                <a:latin typeface="Arial" pitchFamily="34" charset="0"/>
                <a:cs typeface="Arial" pitchFamily="34" charset="0"/>
              </a:rPr>
              <a:t> elde etmek </a:t>
            </a:r>
            <a:r>
              <a:rPr lang="en-US" b="1" dirty="0" err="1">
                <a:solidFill>
                  <a:schemeClr val="tx1"/>
                </a:solidFill>
                <a:latin typeface="Arial" pitchFamily="34" charset="0"/>
                <a:cs typeface="Arial" pitchFamily="34" charset="0"/>
              </a:rPr>
              <a:t>için</a:t>
            </a:r>
            <a:r>
              <a:rPr lang="en-US" b="1" dirty="0">
                <a:solidFill>
                  <a:schemeClr val="tx1"/>
                </a:solidFill>
                <a:latin typeface="Arial" pitchFamily="34" charset="0"/>
                <a:cs typeface="Arial" pitchFamily="34" charset="0"/>
              </a:rPr>
              <a:t>,</a:t>
            </a:r>
            <a:endParaRPr lang="tr-TR" b="1" dirty="0">
              <a:solidFill>
                <a:schemeClr val="tx1"/>
              </a:solidFill>
              <a:latin typeface="Arial" pitchFamily="34" charset="0"/>
              <a:cs typeface="Arial" pitchFamily="34" charset="0"/>
            </a:endParaRPr>
          </a:p>
          <a:p>
            <a:pPr algn="just">
              <a:lnSpc>
                <a:spcPct val="80000"/>
              </a:lnSpc>
            </a:pPr>
            <a:r>
              <a:rPr lang="en-US" b="1" dirty="0">
                <a:solidFill>
                  <a:schemeClr val="tx1"/>
                </a:solidFill>
                <a:latin typeface="Arial" pitchFamily="34" charset="0"/>
                <a:cs typeface="Arial" pitchFamily="34" charset="0"/>
              </a:rPr>
              <a:t>Sosyal ilişkilerde </a:t>
            </a:r>
            <a:r>
              <a:rPr lang="en-US" b="1" dirty="0" err="1">
                <a:solidFill>
                  <a:schemeClr val="tx1"/>
                </a:solidFill>
                <a:latin typeface="Arial" pitchFamily="34" charset="0"/>
                <a:cs typeface="Arial" pitchFamily="34" charset="0"/>
              </a:rPr>
              <a:t>bulunmak</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için</a:t>
            </a:r>
            <a:r>
              <a:rPr lang="tr-TR" b="1" dirty="0">
                <a:solidFill>
                  <a:schemeClr val="tx1"/>
                </a:solidFill>
                <a:latin typeface="Arial" pitchFamily="34" charset="0"/>
                <a:cs typeface="Arial" pitchFamily="34" charset="0"/>
              </a:rPr>
              <a:t>,</a:t>
            </a:r>
          </a:p>
          <a:p>
            <a:pPr algn="just">
              <a:lnSpc>
                <a:spcPct val="80000"/>
              </a:lnSpc>
            </a:pPr>
            <a:r>
              <a:rPr lang="en-US" b="1" dirty="0">
                <a:solidFill>
                  <a:schemeClr val="tx1"/>
                </a:solidFill>
                <a:latin typeface="Arial" pitchFamily="34" charset="0"/>
                <a:cs typeface="Arial" pitchFamily="34" charset="0"/>
              </a:rPr>
              <a:t> Mutlu ve başarılı bir yaşam sürmek için</a:t>
            </a:r>
            <a:r>
              <a:rPr lang="en-US" b="1" dirty="0">
                <a:latin typeface="Arial" pitchFamily="34" charset="0"/>
                <a:cs typeface="Arial" pitchFamily="34" charset="0"/>
              </a:rPr>
              <a:t>,</a:t>
            </a:r>
            <a:r>
              <a:rPr lang="en-US" dirty="0">
                <a:latin typeface="Comic Sans MS" pitchFamily="66" charset="0"/>
              </a:rPr>
              <a:t/>
            </a:r>
            <a:br>
              <a:rPr lang="en-US" dirty="0">
                <a:latin typeface="Comic Sans MS" pitchFamily="66" charset="0"/>
              </a:rPr>
            </a:br>
            <a:endParaRPr lang="en-US" dirty="0">
              <a:latin typeface="Comic Sans MS" pitchFamily="66" charset="0"/>
            </a:endParaRPr>
          </a:p>
        </p:txBody>
      </p:sp>
      <p:sp>
        <p:nvSpPr>
          <p:cNvPr id="2" name="1 Başlık"/>
          <p:cNvSpPr>
            <a:spLocks noGrp="1"/>
          </p:cNvSpPr>
          <p:nvPr>
            <p:ph type="title"/>
          </p:nvPr>
        </p:nvSpPr>
        <p:spPr/>
        <p:txBody>
          <a:bodyPr>
            <a:normAutofit fontScale="90000"/>
          </a:bodyPr>
          <a:lstStyle/>
          <a:p>
            <a:r>
              <a:rPr lang="tr-TR" b="1" dirty="0">
                <a:solidFill>
                  <a:srgbClr val="FF0000"/>
                </a:solidFill>
                <a:latin typeface="Arial" pitchFamily="34" charset="0"/>
                <a:cs typeface="Arial" pitchFamily="34" charset="0"/>
              </a:rPr>
              <a:t>Neden Bir Meslek Seçeriz</a:t>
            </a:r>
          </a:p>
        </p:txBody>
      </p:sp>
      <p:pic>
        <p:nvPicPr>
          <p:cNvPr id="4" name="4 İçerik Yer Tutucusu" descr="ucuncugoz.jpg"/>
          <p:cNvPicPr>
            <a:picLocks noChangeAspect="1"/>
          </p:cNvPicPr>
          <p:nvPr/>
        </p:nvPicPr>
        <p:blipFill>
          <a:blip r:embed="rId2"/>
          <a:stretch>
            <a:fillRect/>
          </a:stretch>
        </p:blipFill>
        <p:spPr>
          <a:xfrm>
            <a:off x="642910" y="4293096"/>
            <a:ext cx="7858180" cy="2350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lnSpc>
                <a:spcPct val="80000"/>
              </a:lnSpc>
            </a:pPr>
            <a:r>
              <a:rPr lang="tr-TR" b="1" dirty="0">
                <a:solidFill>
                  <a:schemeClr val="tx1"/>
                </a:solidFill>
                <a:latin typeface="Arial" pitchFamily="34" charset="0"/>
                <a:cs typeface="Arial" pitchFamily="34" charset="0"/>
              </a:rPr>
              <a:t>Anne–babaların arzularına uymak,</a:t>
            </a:r>
          </a:p>
          <a:p>
            <a:pPr algn="just">
              <a:lnSpc>
                <a:spcPct val="80000"/>
              </a:lnSpc>
            </a:pPr>
            <a:endParaRPr lang="tr-TR" b="1" dirty="0">
              <a:solidFill>
                <a:schemeClr val="tx1"/>
              </a:solidFill>
              <a:latin typeface="Arial" pitchFamily="34" charset="0"/>
              <a:cs typeface="Arial" pitchFamily="34" charset="0"/>
            </a:endParaRPr>
          </a:p>
          <a:p>
            <a:pPr algn="just">
              <a:lnSpc>
                <a:spcPct val="80000"/>
              </a:lnSpc>
            </a:pPr>
            <a:r>
              <a:rPr lang="tr-TR" b="1" dirty="0">
                <a:solidFill>
                  <a:schemeClr val="tx1"/>
                </a:solidFill>
                <a:latin typeface="Arial" pitchFamily="34" charset="0"/>
                <a:cs typeface="Arial" pitchFamily="34" charset="0"/>
              </a:rPr>
              <a:t>Beğenilen kişilerin mesleklerine özenmek,</a:t>
            </a:r>
          </a:p>
          <a:p>
            <a:pPr algn="just">
              <a:lnSpc>
                <a:spcPct val="80000"/>
              </a:lnSpc>
            </a:pPr>
            <a:endParaRPr lang="tr-TR" b="1" dirty="0">
              <a:solidFill>
                <a:schemeClr val="tx1"/>
              </a:solidFill>
              <a:latin typeface="Arial" pitchFamily="34" charset="0"/>
              <a:cs typeface="Arial" pitchFamily="34" charset="0"/>
            </a:endParaRPr>
          </a:p>
          <a:p>
            <a:pPr algn="just">
              <a:lnSpc>
                <a:spcPct val="80000"/>
              </a:lnSpc>
            </a:pPr>
            <a:r>
              <a:rPr lang="tr-TR" b="1" dirty="0">
                <a:solidFill>
                  <a:schemeClr val="tx1"/>
                </a:solidFill>
                <a:latin typeface="Arial" pitchFamily="34" charset="0"/>
                <a:cs typeface="Arial" pitchFamily="34" charset="0"/>
              </a:rPr>
              <a:t>Günümüzde popüler olan mesleği edinmek,</a:t>
            </a:r>
          </a:p>
          <a:p>
            <a:pPr algn="just">
              <a:lnSpc>
                <a:spcPct val="80000"/>
              </a:lnSpc>
            </a:pPr>
            <a:endParaRPr lang="tr-TR" b="1" dirty="0">
              <a:solidFill>
                <a:schemeClr val="tx1"/>
              </a:solidFill>
              <a:latin typeface="Arial" pitchFamily="34" charset="0"/>
              <a:cs typeface="Arial" pitchFamily="34" charset="0"/>
            </a:endParaRPr>
          </a:p>
          <a:p>
            <a:pPr algn="just">
              <a:lnSpc>
                <a:spcPct val="80000"/>
              </a:lnSpc>
            </a:pPr>
            <a:r>
              <a:rPr lang="tr-TR" b="1" dirty="0">
                <a:solidFill>
                  <a:schemeClr val="tx1"/>
                </a:solidFill>
                <a:latin typeface="Arial" pitchFamily="34" charset="0"/>
                <a:cs typeface="Arial" pitchFamily="34" charset="0"/>
              </a:rPr>
              <a:t>Daha çok para kazanılan mesleği seçmek,</a:t>
            </a:r>
          </a:p>
        </p:txBody>
      </p:sp>
      <p:sp>
        <p:nvSpPr>
          <p:cNvPr id="2" name="1 Başlık"/>
          <p:cNvSpPr>
            <a:spLocks noGrp="1"/>
          </p:cNvSpPr>
          <p:nvPr>
            <p:ph type="title"/>
          </p:nvPr>
        </p:nvSpPr>
        <p:spPr/>
        <p:txBody>
          <a:bodyPr>
            <a:normAutofit fontScale="90000"/>
          </a:bodyPr>
          <a:lstStyle/>
          <a:p>
            <a:r>
              <a:rPr lang="tr-TR" b="1" dirty="0">
                <a:solidFill>
                  <a:srgbClr val="FF0000"/>
                </a:solidFill>
                <a:latin typeface="Arial" pitchFamily="34" charset="0"/>
                <a:cs typeface="Arial" pitchFamily="34" charset="0"/>
              </a:rPr>
              <a:t>Meslek Seçimi Yaparken Yapılan Hatalar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76872"/>
            <a:ext cx="7745505" cy="3877815"/>
          </a:xfrm>
        </p:spPr>
        <p:txBody>
          <a:bodyPr>
            <a:normAutofit/>
          </a:bodyPr>
          <a:lstStyle/>
          <a:p>
            <a:pPr algn="just">
              <a:lnSpc>
                <a:spcPct val="80000"/>
              </a:lnSpc>
            </a:pPr>
            <a:r>
              <a:rPr lang="tr-TR" b="1" dirty="0">
                <a:solidFill>
                  <a:schemeClr val="tx1"/>
                </a:solidFill>
                <a:latin typeface="Arial" pitchFamily="34" charset="0"/>
                <a:cs typeface="Arial" pitchFamily="34" charset="0"/>
              </a:rPr>
              <a:t>Toplum içinde sadece saygınlığı olan  meslekleri seçmek</a:t>
            </a:r>
          </a:p>
          <a:p>
            <a:pPr algn="just">
              <a:defRPr/>
            </a:pPr>
            <a:r>
              <a:rPr lang="tr-TR" b="1" dirty="0">
                <a:solidFill>
                  <a:schemeClr val="tx1"/>
                </a:solidFill>
                <a:latin typeface="Arial" pitchFamily="34" charset="0"/>
                <a:cs typeface="Arial" pitchFamily="34" charset="0"/>
              </a:rPr>
              <a:t>  İş bulması kolay olan meslekleri seçmek,</a:t>
            </a:r>
          </a:p>
          <a:p>
            <a:pPr algn="just">
              <a:defRPr/>
            </a:pPr>
            <a:r>
              <a:rPr lang="tr-TR" b="1" dirty="0">
                <a:solidFill>
                  <a:schemeClr val="tx1"/>
                </a:solidFill>
                <a:latin typeface="Arial" pitchFamily="34" charset="0"/>
                <a:cs typeface="Arial" pitchFamily="34" charset="0"/>
              </a:rPr>
              <a:t>Üniversiteye girmeyi kolaylaştıran, düşük puanla </a:t>
            </a:r>
          </a:p>
          <a:p>
            <a:pPr algn="just">
              <a:buNone/>
              <a:defRPr/>
            </a:pPr>
            <a:r>
              <a:rPr lang="tr-TR" b="1" dirty="0">
                <a:solidFill>
                  <a:schemeClr val="tx1"/>
                </a:solidFill>
                <a:latin typeface="Arial" pitchFamily="34" charset="0"/>
                <a:cs typeface="Arial" pitchFamily="34" charset="0"/>
              </a:rPr>
              <a:t>yerleşilen meslekleri seçmek</a:t>
            </a:r>
          </a:p>
          <a:p>
            <a:pPr algn="just">
              <a:defRPr/>
            </a:pPr>
            <a:endParaRPr lang="tr-TR" b="1" dirty="0">
              <a:solidFill>
                <a:schemeClr val="tx1"/>
              </a:solidFill>
            </a:endParaRPr>
          </a:p>
        </p:txBody>
      </p:sp>
      <p:sp>
        <p:nvSpPr>
          <p:cNvPr id="2" name="1 Başlık"/>
          <p:cNvSpPr>
            <a:spLocks noGrp="1"/>
          </p:cNvSpPr>
          <p:nvPr>
            <p:ph type="title"/>
          </p:nvPr>
        </p:nvSpPr>
        <p:spPr/>
        <p:txBody>
          <a:bodyPr/>
          <a:lstStyle/>
          <a:p>
            <a:r>
              <a:rPr lang="tr-TR" sz="4800" b="1" dirty="0">
                <a:solidFill>
                  <a:srgbClr val="FF0000"/>
                </a:solidFill>
                <a:latin typeface="Arial" pitchFamily="34" charset="0"/>
                <a:cs typeface="Arial" pitchFamily="34" charset="0"/>
              </a:rPr>
              <a:t>Meslek Seçimi Yaparken Yapılan Hatalar </a:t>
            </a:r>
            <a:endParaRPr lang="tr-TR" sz="4800" b="1" dirty="0">
              <a:latin typeface="Arial" pitchFamily="34" charset="0"/>
              <a:cs typeface="Arial" pitchFamily="34" charset="0"/>
            </a:endParaRPr>
          </a:p>
        </p:txBody>
      </p:sp>
      <p:pic>
        <p:nvPicPr>
          <p:cNvPr id="4" name="Picture 2" descr="C:\Users\HP\Desktop\inek3ad0.jpg"/>
          <p:cNvPicPr>
            <a:picLocks noChangeAspect="1" noChangeArrowheads="1"/>
          </p:cNvPicPr>
          <p:nvPr/>
        </p:nvPicPr>
        <p:blipFill>
          <a:blip r:embed="rId2"/>
          <a:srcRect/>
          <a:stretch>
            <a:fillRect/>
          </a:stretch>
        </p:blipFill>
        <p:spPr bwMode="auto">
          <a:xfrm>
            <a:off x="1000100" y="4214818"/>
            <a:ext cx="7286676" cy="235745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276872"/>
            <a:ext cx="7745505" cy="4176464"/>
          </a:xfrm>
        </p:spPr>
        <p:txBody>
          <a:bodyPr>
            <a:normAutofit/>
          </a:bodyPr>
          <a:lstStyle/>
          <a:p>
            <a:pPr algn="just" fontAlgn="base">
              <a:spcBef>
                <a:spcPct val="0"/>
              </a:spcBef>
              <a:spcAft>
                <a:spcPct val="0"/>
              </a:spcAft>
              <a:defRPr/>
            </a:pPr>
            <a:r>
              <a:rPr lang="tr-TR" sz="1800" b="1" dirty="0">
                <a:solidFill>
                  <a:schemeClr val="tx1"/>
                </a:solidFill>
                <a:latin typeface="Arial" pitchFamily="34" charset="0"/>
                <a:cs typeface="Arial" pitchFamily="34" charset="0"/>
              </a:rPr>
              <a:t>İş değiştirme</a:t>
            </a:r>
          </a:p>
          <a:p>
            <a:pPr marL="0" indent="0" algn="just" fontAlgn="base">
              <a:spcBef>
                <a:spcPct val="0"/>
              </a:spcBef>
              <a:spcAft>
                <a:spcPct val="0"/>
              </a:spcAft>
              <a:buNone/>
              <a:defRPr/>
            </a:pPr>
            <a:r>
              <a:rPr lang="tr-TR" sz="1800" b="1" dirty="0">
                <a:solidFill>
                  <a:schemeClr val="tx1"/>
                </a:solidFill>
                <a:latin typeface="Arial" pitchFamily="34" charset="0"/>
                <a:cs typeface="Arial" pitchFamily="34" charset="0"/>
              </a:rPr>
              <a:t> </a:t>
            </a:r>
          </a:p>
          <a:p>
            <a:pPr algn="just" fontAlgn="base">
              <a:spcBef>
                <a:spcPct val="0"/>
              </a:spcBef>
              <a:spcAft>
                <a:spcPct val="0"/>
              </a:spcAft>
              <a:defRPr/>
            </a:pPr>
            <a:r>
              <a:rPr lang="tr-TR" sz="1800" b="1" dirty="0">
                <a:solidFill>
                  <a:schemeClr val="tx1"/>
                </a:solidFill>
                <a:latin typeface="Arial" pitchFamily="34" charset="0"/>
                <a:cs typeface="Arial" pitchFamily="34" charset="0"/>
              </a:rPr>
              <a:t>Verim düşüklüğü</a:t>
            </a:r>
          </a:p>
          <a:p>
            <a:pPr algn="just" fontAlgn="base">
              <a:spcBef>
                <a:spcPct val="0"/>
              </a:spcBef>
              <a:spcAft>
                <a:spcPct val="0"/>
              </a:spcAft>
              <a:defRPr/>
            </a:pPr>
            <a:endParaRPr lang="tr-TR" sz="1800" b="1" dirty="0">
              <a:solidFill>
                <a:schemeClr val="tx1"/>
              </a:solidFill>
              <a:latin typeface="Arial" pitchFamily="34" charset="0"/>
              <a:cs typeface="Arial" pitchFamily="34" charset="0"/>
            </a:endParaRPr>
          </a:p>
          <a:p>
            <a:pPr algn="just" fontAlgn="base">
              <a:spcBef>
                <a:spcPct val="0"/>
              </a:spcBef>
              <a:spcAft>
                <a:spcPct val="0"/>
              </a:spcAft>
              <a:defRPr/>
            </a:pPr>
            <a:r>
              <a:rPr lang="tr-TR" sz="1800" b="1" dirty="0">
                <a:solidFill>
                  <a:schemeClr val="tx1"/>
                </a:solidFill>
                <a:latin typeface="Arial" pitchFamily="34" charset="0"/>
                <a:cs typeface="Arial" pitchFamily="34" charset="0"/>
              </a:rPr>
              <a:t>Özel hayata yansıma</a:t>
            </a:r>
          </a:p>
          <a:p>
            <a:pPr marL="0" indent="0" algn="just" fontAlgn="base">
              <a:spcBef>
                <a:spcPct val="0"/>
              </a:spcBef>
              <a:spcAft>
                <a:spcPct val="0"/>
              </a:spcAft>
              <a:buNone/>
              <a:defRPr/>
            </a:pPr>
            <a:endParaRPr lang="tr-TR" sz="1800" b="1" dirty="0">
              <a:solidFill>
                <a:schemeClr val="tx1"/>
              </a:solidFill>
              <a:latin typeface="Arial" pitchFamily="34" charset="0"/>
              <a:cs typeface="Arial" pitchFamily="34" charset="0"/>
            </a:endParaRPr>
          </a:p>
          <a:p>
            <a:pPr algn="just" fontAlgn="base">
              <a:spcBef>
                <a:spcPct val="0"/>
              </a:spcBef>
              <a:spcAft>
                <a:spcPct val="0"/>
              </a:spcAft>
              <a:defRPr/>
            </a:pPr>
            <a:r>
              <a:rPr lang="tr-TR" sz="1800" b="1" dirty="0">
                <a:solidFill>
                  <a:schemeClr val="tx1"/>
                </a:solidFill>
                <a:latin typeface="Arial" pitchFamily="34" charset="0"/>
                <a:cs typeface="Arial" pitchFamily="34" charset="0"/>
              </a:rPr>
              <a:t>İşinden memnun olmama</a:t>
            </a:r>
          </a:p>
          <a:p>
            <a:pPr algn="just" fontAlgn="base">
              <a:spcBef>
                <a:spcPct val="0"/>
              </a:spcBef>
              <a:spcAft>
                <a:spcPct val="0"/>
              </a:spcAft>
              <a:defRPr/>
            </a:pPr>
            <a:endParaRPr lang="tr-TR" sz="1800" b="1" dirty="0">
              <a:solidFill>
                <a:schemeClr val="tx1"/>
              </a:solidFill>
              <a:latin typeface="Arial" pitchFamily="34" charset="0"/>
              <a:cs typeface="Arial" pitchFamily="34" charset="0"/>
            </a:endParaRPr>
          </a:p>
          <a:p>
            <a:pPr algn="just" fontAlgn="base">
              <a:spcBef>
                <a:spcPct val="0"/>
              </a:spcBef>
              <a:spcAft>
                <a:spcPct val="0"/>
              </a:spcAft>
              <a:defRPr/>
            </a:pPr>
            <a:r>
              <a:rPr lang="tr-TR" sz="1800" b="1" dirty="0">
                <a:solidFill>
                  <a:schemeClr val="tx1"/>
                </a:solidFill>
                <a:latin typeface="Arial" pitchFamily="34" charset="0"/>
                <a:cs typeface="Arial" pitchFamily="34" charset="0"/>
              </a:rPr>
              <a:t>İsteksiz çalışma</a:t>
            </a:r>
          </a:p>
          <a:p>
            <a:pPr algn="ctr" fontAlgn="base">
              <a:spcBef>
                <a:spcPct val="0"/>
              </a:spcBef>
              <a:spcAft>
                <a:spcPct val="0"/>
              </a:spcAft>
              <a:defRPr/>
            </a:pPr>
            <a:endParaRPr lang="tr-TR" sz="2400" b="1" dirty="0">
              <a:solidFill>
                <a:schemeClr val="tx1"/>
              </a:solidFill>
              <a:latin typeface="Comic Sans MS" pitchFamily="66" charset="0"/>
            </a:endParaRPr>
          </a:p>
        </p:txBody>
      </p:sp>
      <p:sp>
        <p:nvSpPr>
          <p:cNvPr id="2" name="1 Başlık"/>
          <p:cNvSpPr>
            <a:spLocks noGrp="1"/>
          </p:cNvSpPr>
          <p:nvPr>
            <p:ph type="title"/>
          </p:nvPr>
        </p:nvSpPr>
        <p:spPr>
          <a:xfrm>
            <a:off x="755576" y="764704"/>
            <a:ext cx="7756263" cy="1054250"/>
          </a:xfrm>
        </p:spPr>
        <p:txBody>
          <a:bodyPr>
            <a:normAutofit fontScale="90000"/>
          </a:bodyPr>
          <a:lstStyle/>
          <a:p>
            <a:r>
              <a:rPr lang="tr-TR" b="1" dirty="0">
                <a:solidFill>
                  <a:srgbClr val="FF0000"/>
                </a:solidFill>
                <a:latin typeface="Arial" pitchFamily="34" charset="0"/>
                <a:cs typeface="Arial" pitchFamily="34" charset="0"/>
              </a:rPr>
              <a:t>Yanlış Meslek Seçiminin Sonuçları</a:t>
            </a:r>
            <a:r>
              <a:rPr lang="tr-TR" dirty="0"/>
              <a:t/>
            </a:r>
            <a:br>
              <a:rPr lang="tr-TR" dirty="0"/>
            </a:br>
            <a:endParaRPr lang="tr-TR" dirty="0"/>
          </a:p>
        </p:txBody>
      </p:sp>
      <p:pic>
        <p:nvPicPr>
          <p:cNvPr id="4" name="Picture 2" descr="C:\Users\HP\Desktop\HaylazKelimeler-18 (1).jpg"/>
          <p:cNvPicPr>
            <a:picLocks noChangeAspect="1" noChangeArrowheads="1"/>
          </p:cNvPicPr>
          <p:nvPr/>
        </p:nvPicPr>
        <p:blipFill>
          <a:blip r:embed="rId2"/>
          <a:srcRect/>
          <a:stretch>
            <a:fillRect/>
          </a:stretch>
        </p:blipFill>
        <p:spPr bwMode="auto">
          <a:xfrm>
            <a:off x="4643438" y="2357430"/>
            <a:ext cx="4286280" cy="37147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492896"/>
            <a:ext cx="7745505" cy="3877815"/>
          </a:xfrm>
        </p:spPr>
        <p:txBody>
          <a:bodyPr/>
          <a:lstStyle/>
          <a:p>
            <a:pPr algn="just"/>
            <a:r>
              <a:rPr lang="tr-TR" dirty="0">
                <a:solidFill>
                  <a:schemeClr val="tx1"/>
                </a:solidFill>
                <a:latin typeface="Arial" pitchFamily="34" charset="0"/>
                <a:cs typeface="Arial" pitchFamily="34" charset="0"/>
              </a:rPr>
              <a:t> </a:t>
            </a:r>
            <a:r>
              <a:rPr lang="tr-TR" b="1" dirty="0">
                <a:solidFill>
                  <a:schemeClr val="tx1"/>
                </a:solidFill>
                <a:latin typeface="Arial" pitchFamily="34" charset="0"/>
                <a:cs typeface="Arial" pitchFamily="34" charset="0"/>
              </a:rPr>
              <a:t>Meslek seçiminde önemli olan, bir kimsenin sahip olduğu özellikleri en çok gerektiren ve beklentilerini en iyi biçimde karşılayacak mesleğe yönelmesidir .</a:t>
            </a:r>
          </a:p>
        </p:txBody>
      </p:sp>
      <p:sp>
        <p:nvSpPr>
          <p:cNvPr id="2" name="1 Başlık"/>
          <p:cNvSpPr>
            <a:spLocks noGrp="1"/>
          </p:cNvSpPr>
          <p:nvPr>
            <p:ph type="title"/>
          </p:nvPr>
        </p:nvSpPr>
        <p:spPr/>
        <p:txBody>
          <a:bodyPr/>
          <a:lstStyle/>
          <a:p>
            <a:r>
              <a:rPr lang="tr-TR" b="1" dirty="0">
                <a:solidFill>
                  <a:srgbClr val="FF0000"/>
                </a:solidFill>
                <a:latin typeface="Arial" pitchFamily="34" charset="0"/>
                <a:cs typeface="Arial" pitchFamily="34" charset="0"/>
              </a:rPr>
              <a:t>Doğru Meslek Seçme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b="1" dirty="0">
                <a:latin typeface="Arial" pitchFamily="34" charset="0"/>
                <a:cs typeface="Arial" pitchFamily="34" charset="0"/>
              </a:rPr>
              <a:t>Kedini Tanıma</a:t>
            </a:r>
          </a:p>
          <a:p>
            <a:pPr algn="just"/>
            <a:endParaRPr lang="tr-TR" b="1" dirty="0">
              <a:latin typeface="Arial" pitchFamily="34" charset="0"/>
              <a:cs typeface="Arial" pitchFamily="34" charset="0"/>
            </a:endParaRPr>
          </a:p>
          <a:p>
            <a:pPr algn="just"/>
            <a:r>
              <a:rPr lang="tr-TR" b="1" dirty="0">
                <a:latin typeface="Arial" pitchFamily="34" charset="0"/>
                <a:cs typeface="Arial" pitchFamily="34" charset="0"/>
              </a:rPr>
              <a:t>Meslekleri Tanıma </a:t>
            </a:r>
          </a:p>
          <a:p>
            <a:pPr algn="just"/>
            <a:endParaRPr lang="tr-TR" b="1" dirty="0">
              <a:latin typeface="Arial" pitchFamily="34" charset="0"/>
              <a:cs typeface="Arial" pitchFamily="34" charset="0"/>
            </a:endParaRPr>
          </a:p>
          <a:p>
            <a:pPr algn="just"/>
            <a:r>
              <a:rPr lang="tr-TR" b="1" dirty="0">
                <a:latin typeface="Arial" pitchFamily="34" charset="0"/>
                <a:cs typeface="Arial" pitchFamily="34" charset="0"/>
              </a:rPr>
              <a:t>Sentez</a:t>
            </a:r>
          </a:p>
        </p:txBody>
      </p:sp>
      <p:sp>
        <p:nvSpPr>
          <p:cNvPr id="2" name="1 Başlık"/>
          <p:cNvSpPr>
            <a:spLocks noGrp="1"/>
          </p:cNvSpPr>
          <p:nvPr>
            <p:ph type="title"/>
          </p:nvPr>
        </p:nvSpPr>
        <p:spPr/>
        <p:txBody>
          <a:bodyPr>
            <a:normAutofit fontScale="90000"/>
          </a:bodyPr>
          <a:lstStyle/>
          <a:p>
            <a:r>
              <a:rPr lang="tr-TR" b="1" dirty="0">
                <a:solidFill>
                  <a:srgbClr val="FF0000"/>
                </a:solidFill>
                <a:latin typeface="Arial" pitchFamily="34" charset="0"/>
                <a:cs typeface="Arial" pitchFamily="34" charset="0"/>
              </a:rPr>
              <a:t>Meslek Seçmede Üç  Aşama</a:t>
            </a:r>
          </a:p>
        </p:txBody>
      </p:sp>
      <p:pic>
        <p:nvPicPr>
          <p:cNvPr id="4098" name="Picture 2" descr="C:\Users\HP\Desktop\4.jpg"/>
          <p:cNvPicPr>
            <a:picLocks noChangeAspect="1" noChangeArrowheads="1"/>
          </p:cNvPicPr>
          <p:nvPr/>
        </p:nvPicPr>
        <p:blipFill>
          <a:blip r:embed="rId2"/>
          <a:srcRect/>
          <a:stretch>
            <a:fillRect/>
          </a:stretch>
        </p:blipFill>
        <p:spPr bwMode="auto">
          <a:xfrm>
            <a:off x="2285984" y="4286256"/>
            <a:ext cx="4643470" cy="18875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614</TotalTime>
  <Words>737</Words>
  <Application>Microsoft Office PowerPoint</Application>
  <PresentationFormat>Ekran Gösterisi (4:3)</PresentationFormat>
  <Paragraphs>174</Paragraphs>
  <Slides>36</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36</vt:i4>
      </vt:variant>
    </vt:vector>
  </HeadingPairs>
  <TitlesOfParts>
    <vt:vector size="45" baseType="lpstr">
      <vt:lpstr>Arial</vt:lpstr>
      <vt:lpstr>Arial Black</vt:lpstr>
      <vt:lpstr>Book Antiqua</vt:lpstr>
      <vt:lpstr>Calibri</vt:lpstr>
      <vt:lpstr>Comic Sans MS</vt:lpstr>
      <vt:lpstr>Monotype Sorts</vt:lpstr>
      <vt:lpstr>Times New Roman</vt:lpstr>
      <vt:lpstr>Wingdings</vt:lpstr>
      <vt:lpstr>Cilt</vt:lpstr>
      <vt:lpstr>Meslek Seçimi</vt:lpstr>
      <vt:lpstr>Meslek Tanımı</vt:lpstr>
      <vt:lpstr>İş Nedir?</vt:lpstr>
      <vt:lpstr>Neden Bir Meslek Seçeriz</vt:lpstr>
      <vt:lpstr>Meslek Seçimi Yaparken Yapılan Hatalar </vt:lpstr>
      <vt:lpstr>Meslek Seçimi Yaparken Yapılan Hatalar </vt:lpstr>
      <vt:lpstr>Yanlış Meslek Seçiminin Sonuçları </vt:lpstr>
      <vt:lpstr>Doğru Meslek Seçme </vt:lpstr>
      <vt:lpstr>Meslek Seçmede Üç  Aşama</vt:lpstr>
      <vt:lpstr>Kişiliğinizi Tanıyın</vt:lpstr>
      <vt:lpstr>Yetenek Nedir ?</vt:lpstr>
      <vt:lpstr>Yetenek Türleri</vt:lpstr>
      <vt:lpstr>Mantıksal-Matematiksel Zeka</vt:lpstr>
      <vt:lpstr>Görsel- Uzamsal Zeka</vt:lpstr>
      <vt:lpstr>Müziksel-Ritmik Zeka</vt:lpstr>
      <vt:lpstr>Bedensel- Kinestetik Zeka</vt:lpstr>
      <vt:lpstr>İçsel Zeka</vt:lpstr>
      <vt:lpstr> Doğacı Zeka </vt:lpstr>
      <vt:lpstr> Sosyal Zeka </vt:lpstr>
      <vt:lpstr>  Değer Nedir ?    </vt:lpstr>
      <vt:lpstr>Değerler</vt:lpstr>
      <vt:lpstr> İlgi Nedir ?</vt:lpstr>
      <vt:lpstr> Nasıl Bir Kişiliğe Sahibim </vt:lpstr>
      <vt:lpstr>PowerPoint Sunusu</vt:lpstr>
      <vt:lpstr>Sayısal Alanından Gidilebilecek Meslekler</vt:lpstr>
      <vt:lpstr>Sağlık  Bölümleri İçin Gerekli Özellikler</vt:lpstr>
      <vt:lpstr>Mühendislikler-Mimarlıklar İçin Gerekli Özellikler</vt:lpstr>
      <vt:lpstr>Eşit Ağırlık Alanından Gidilebilecek Meslekler</vt:lpstr>
      <vt:lpstr>Psikoloji ve Psikolojik Danışman İçin Gerekli Özellikler</vt:lpstr>
      <vt:lpstr>Hukuk İçin Gerekli Özellikler</vt:lpstr>
      <vt:lpstr>Sözel Alanından Gidilebilecek Meslekler</vt:lpstr>
      <vt:lpstr>Gelecekte Popüler Olacak Bazı Meslekler</vt:lpstr>
      <vt:lpstr>Medikal Robot Programcısı</vt:lpstr>
      <vt:lpstr>Nanoteknolojist</vt:lpstr>
      <vt:lpstr>Kök Hücre Araştırmacısı</vt:lpstr>
      <vt:lpstr>Siber Güvenlik Uzmanı</vt:lpstr>
    </vt:vector>
  </TitlesOfParts>
  <Company>Prestij Bilgisayar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seçimi</dc:title>
  <dc:creator>anadolu</dc:creator>
  <cp:lastModifiedBy>fijutsu</cp:lastModifiedBy>
  <cp:revision>72</cp:revision>
  <dcterms:created xsi:type="dcterms:W3CDTF">2015-03-12T12:12:35Z</dcterms:created>
  <dcterms:modified xsi:type="dcterms:W3CDTF">2021-01-05T12:58:02Z</dcterms:modified>
</cp:coreProperties>
</file>